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8"/>
  </p:notesMasterIdLst>
  <p:sldIdLst>
    <p:sldId id="256" r:id="rId2"/>
    <p:sldId id="257" r:id="rId3"/>
    <p:sldId id="259" r:id="rId4"/>
    <p:sldId id="270" r:id="rId5"/>
    <p:sldId id="260" r:id="rId6"/>
    <p:sldId id="261" r:id="rId7"/>
    <p:sldId id="262" r:id="rId8"/>
    <p:sldId id="263" r:id="rId9"/>
    <p:sldId id="264" r:id="rId10"/>
    <p:sldId id="265" r:id="rId11"/>
    <p:sldId id="266" r:id="rId12"/>
    <p:sldId id="267" r:id="rId13"/>
    <p:sldId id="268" r:id="rId14"/>
    <p:sldId id="271" r:id="rId15"/>
    <p:sldId id="272" r:id="rId16"/>
    <p:sldId id="258" r:id="rId17"/>
  </p:sldIdLst>
  <p:sldSz cx="11879263" cy="7199313"/>
  <p:notesSz cx="6858000" cy="9144000"/>
  <p:embeddedFontLst>
    <p:embeddedFont>
      <p:font typeface="Public Sans" panose="020B060402020202020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7" roundtripDataSignature="AMtx7mhr1MBfKaJGW/NyBqf8lK0ZJSIon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11FCE6-86B8-D400-717A-DF834FA9D499}" v="264" dt="2024-05-22T23:35:46.165"/>
    <p1510:client id="{9E4E4CBE-BE74-25A6-A7D2-828D983B96D6}" v="16" dt="2024-05-22T21:00:59.982"/>
    <p1510:client id="{E35FD576-C742-0379-C404-7940E031EDFB}" v="173" dt="2024-05-23T20:53:28.772"/>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21" autoAdjust="0"/>
    <p:restoredTop sz="94660"/>
  </p:normalViewPr>
  <p:slideViewPr>
    <p:cSldViewPr snapToGrid="0">
      <p:cViewPr>
        <p:scale>
          <a:sx n="80" d="100"/>
          <a:sy n="80" d="100"/>
        </p:scale>
        <p:origin x="552"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1.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customschemas.google.com/relationships/presentationmetadata" Target="meta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600075" y="685800"/>
            <a:ext cx="56578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dee818c1e5_0_2:notes"/>
          <p:cNvSpPr>
            <a:spLocks noGrp="1" noRot="1" noChangeAspect="1"/>
          </p:cNvSpPr>
          <p:nvPr>
            <p:ph type="sldImg" idx="2"/>
          </p:nvPr>
        </p:nvSpPr>
        <p:spPr>
          <a:xfrm>
            <a:off x="600075" y="685800"/>
            <a:ext cx="56578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g1dee818c1e5_0_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108964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dee818c1e5_0_2:notes"/>
          <p:cNvSpPr>
            <a:spLocks noGrp="1" noRot="1" noChangeAspect="1"/>
          </p:cNvSpPr>
          <p:nvPr>
            <p:ph type="sldImg" idx="2"/>
          </p:nvPr>
        </p:nvSpPr>
        <p:spPr>
          <a:xfrm>
            <a:off x="600075" y="685800"/>
            <a:ext cx="56578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g1dee818c1e5_0_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9818430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dee818c1e5_0_2:notes"/>
          <p:cNvSpPr>
            <a:spLocks noGrp="1" noRot="1" noChangeAspect="1"/>
          </p:cNvSpPr>
          <p:nvPr>
            <p:ph type="sldImg" idx="2"/>
          </p:nvPr>
        </p:nvSpPr>
        <p:spPr>
          <a:xfrm>
            <a:off x="600075" y="685800"/>
            <a:ext cx="56578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g1dee818c1e5_0_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0931264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dee818c1e5_0_2:notes"/>
          <p:cNvSpPr>
            <a:spLocks noGrp="1" noRot="1" noChangeAspect="1"/>
          </p:cNvSpPr>
          <p:nvPr>
            <p:ph type="sldImg" idx="2"/>
          </p:nvPr>
        </p:nvSpPr>
        <p:spPr>
          <a:xfrm>
            <a:off x="600075" y="685800"/>
            <a:ext cx="56578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g1dee818c1e5_0_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483184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dee818c1e5_0_2:notes"/>
          <p:cNvSpPr>
            <a:spLocks noGrp="1" noRot="1" noChangeAspect="1"/>
          </p:cNvSpPr>
          <p:nvPr>
            <p:ph type="sldImg" idx="2"/>
          </p:nvPr>
        </p:nvSpPr>
        <p:spPr>
          <a:xfrm>
            <a:off x="600075" y="685800"/>
            <a:ext cx="56578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g1dee818c1e5_0_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2946768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dee818c1e5_0_2:notes"/>
          <p:cNvSpPr>
            <a:spLocks noGrp="1" noRot="1" noChangeAspect="1"/>
          </p:cNvSpPr>
          <p:nvPr>
            <p:ph type="sldImg" idx="2"/>
          </p:nvPr>
        </p:nvSpPr>
        <p:spPr>
          <a:xfrm>
            <a:off x="600075" y="685800"/>
            <a:ext cx="56578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g1dee818c1e5_0_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0623862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1dee818c1e5_0_8:notes"/>
          <p:cNvSpPr>
            <a:spLocks noGrp="1" noRot="1" noChangeAspect="1"/>
          </p:cNvSpPr>
          <p:nvPr>
            <p:ph type="sldImg" idx="2"/>
          </p:nvPr>
        </p:nvSpPr>
        <p:spPr>
          <a:xfrm>
            <a:off x="600075" y="685800"/>
            <a:ext cx="56578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6" name="Google Shape;96;g1dee818c1e5_0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dee818c1e5_0_2:notes"/>
          <p:cNvSpPr>
            <a:spLocks noGrp="1" noRot="1" noChangeAspect="1"/>
          </p:cNvSpPr>
          <p:nvPr>
            <p:ph type="sldImg" idx="2"/>
          </p:nvPr>
        </p:nvSpPr>
        <p:spPr>
          <a:xfrm>
            <a:off x="600075" y="685800"/>
            <a:ext cx="56578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g1dee818c1e5_0_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dee818c1e5_0_2:notes"/>
          <p:cNvSpPr>
            <a:spLocks noGrp="1" noRot="1" noChangeAspect="1"/>
          </p:cNvSpPr>
          <p:nvPr>
            <p:ph type="sldImg" idx="2"/>
          </p:nvPr>
        </p:nvSpPr>
        <p:spPr>
          <a:xfrm>
            <a:off x="600075" y="685800"/>
            <a:ext cx="56578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g1dee818c1e5_0_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3237763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dee818c1e5_0_2:notes"/>
          <p:cNvSpPr>
            <a:spLocks noGrp="1" noRot="1" noChangeAspect="1"/>
          </p:cNvSpPr>
          <p:nvPr>
            <p:ph type="sldImg" idx="2"/>
          </p:nvPr>
        </p:nvSpPr>
        <p:spPr>
          <a:xfrm>
            <a:off x="600075" y="685800"/>
            <a:ext cx="56578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g1dee818c1e5_0_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6697561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dee818c1e5_0_2:notes"/>
          <p:cNvSpPr>
            <a:spLocks noGrp="1" noRot="1" noChangeAspect="1"/>
          </p:cNvSpPr>
          <p:nvPr>
            <p:ph type="sldImg" idx="2"/>
          </p:nvPr>
        </p:nvSpPr>
        <p:spPr>
          <a:xfrm>
            <a:off x="600075" y="685800"/>
            <a:ext cx="56578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g1dee818c1e5_0_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339995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dee818c1e5_0_2:notes"/>
          <p:cNvSpPr>
            <a:spLocks noGrp="1" noRot="1" noChangeAspect="1"/>
          </p:cNvSpPr>
          <p:nvPr>
            <p:ph type="sldImg" idx="2"/>
          </p:nvPr>
        </p:nvSpPr>
        <p:spPr>
          <a:xfrm>
            <a:off x="600075" y="685800"/>
            <a:ext cx="56578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g1dee818c1e5_0_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608151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dee818c1e5_0_2:notes"/>
          <p:cNvSpPr>
            <a:spLocks noGrp="1" noRot="1" noChangeAspect="1"/>
          </p:cNvSpPr>
          <p:nvPr>
            <p:ph type="sldImg" idx="2"/>
          </p:nvPr>
        </p:nvSpPr>
        <p:spPr>
          <a:xfrm>
            <a:off x="600075" y="685800"/>
            <a:ext cx="56578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g1dee818c1e5_0_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95786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dee818c1e5_0_2:notes"/>
          <p:cNvSpPr>
            <a:spLocks noGrp="1" noRot="1" noChangeAspect="1"/>
          </p:cNvSpPr>
          <p:nvPr>
            <p:ph type="sldImg" idx="2"/>
          </p:nvPr>
        </p:nvSpPr>
        <p:spPr>
          <a:xfrm>
            <a:off x="600075" y="685800"/>
            <a:ext cx="56578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g1dee818c1e5_0_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665532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dee818c1e5_0_2:notes"/>
          <p:cNvSpPr>
            <a:spLocks noGrp="1" noRot="1" noChangeAspect="1"/>
          </p:cNvSpPr>
          <p:nvPr>
            <p:ph type="sldImg" idx="2"/>
          </p:nvPr>
        </p:nvSpPr>
        <p:spPr>
          <a:xfrm>
            <a:off x="600075" y="685800"/>
            <a:ext cx="56578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g1dee818c1e5_0_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567812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1484908" y="1178222"/>
            <a:ext cx="8909447" cy="2506427"/>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5846"/>
              <a:buFont typeface="Calibri"/>
              <a:buNone/>
              <a:defRPr sz="5846"/>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1484908" y="3781306"/>
            <a:ext cx="8909447" cy="1738167"/>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974"/>
              </a:spcBef>
              <a:spcAft>
                <a:spcPts val="0"/>
              </a:spcAft>
              <a:buClr>
                <a:schemeClr val="dk1"/>
              </a:buClr>
              <a:buSzPts val="2338"/>
              <a:buNone/>
              <a:defRPr sz="2338"/>
            </a:lvl1pPr>
            <a:lvl2pPr lvl="1" algn="ctr">
              <a:lnSpc>
                <a:spcPct val="90000"/>
              </a:lnSpc>
              <a:spcBef>
                <a:spcPts val="487"/>
              </a:spcBef>
              <a:spcAft>
                <a:spcPts val="0"/>
              </a:spcAft>
              <a:buClr>
                <a:schemeClr val="dk1"/>
              </a:buClr>
              <a:buSzPts val="1949"/>
              <a:buNone/>
              <a:defRPr sz="1949"/>
            </a:lvl2pPr>
            <a:lvl3pPr lvl="2" algn="ctr">
              <a:lnSpc>
                <a:spcPct val="90000"/>
              </a:lnSpc>
              <a:spcBef>
                <a:spcPts val="487"/>
              </a:spcBef>
              <a:spcAft>
                <a:spcPts val="0"/>
              </a:spcAft>
              <a:buClr>
                <a:schemeClr val="dk1"/>
              </a:buClr>
              <a:buSzPts val="1754"/>
              <a:buNone/>
              <a:defRPr sz="1754"/>
            </a:lvl3pPr>
            <a:lvl4pPr lvl="3" algn="ctr">
              <a:lnSpc>
                <a:spcPct val="90000"/>
              </a:lnSpc>
              <a:spcBef>
                <a:spcPts val="487"/>
              </a:spcBef>
              <a:spcAft>
                <a:spcPts val="0"/>
              </a:spcAft>
              <a:buClr>
                <a:schemeClr val="dk1"/>
              </a:buClr>
              <a:buSzPts val="1559"/>
              <a:buNone/>
              <a:defRPr sz="1559"/>
            </a:lvl4pPr>
            <a:lvl5pPr lvl="4" algn="ctr">
              <a:lnSpc>
                <a:spcPct val="90000"/>
              </a:lnSpc>
              <a:spcBef>
                <a:spcPts val="487"/>
              </a:spcBef>
              <a:spcAft>
                <a:spcPts val="0"/>
              </a:spcAft>
              <a:buClr>
                <a:schemeClr val="dk1"/>
              </a:buClr>
              <a:buSzPts val="1559"/>
              <a:buNone/>
              <a:defRPr sz="1559"/>
            </a:lvl5pPr>
            <a:lvl6pPr lvl="5" algn="ctr">
              <a:lnSpc>
                <a:spcPct val="90000"/>
              </a:lnSpc>
              <a:spcBef>
                <a:spcPts val="487"/>
              </a:spcBef>
              <a:spcAft>
                <a:spcPts val="0"/>
              </a:spcAft>
              <a:buClr>
                <a:schemeClr val="dk1"/>
              </a:buClr>
              <a:buSzPts val="1559"/>
              <a:buNone/>
              <a:defRPr sz="1559"/>
            </a:lvl6pPr>
            <a:lvl7pPr lvl="6" algn="ctr">
              <a:lnSpc>
                <a:spcPct val="90000"/>
              </a:lnSpc>
              <a:spcBef>
                <a:spcPts val="487"/>
              </a:spcBef>
              <a:spcAft>
                <a:spcPts val="0"/>
              </a:spcAft>
              <a:buClr>
                <a:schemeClr val="dk1"/>
              </a:buClr>
              <a:buSzPts val="1559"/>
              <a:buNone/>
              <a:defRPr sz="1559"/>
            </a:lvl7pPr>
            <a:lvl8pPr lvl="7" algn="ctr">
              <a:lnSpc>
                <a:spcPct val="90000"/>
              </a:lnSpc>
              <a:spcBef>
                <a:spcPts val="487"/>
              </a:spcBef>
              <a:spcAft>
                <a:spcPts val="0"/>
              </a:spcAft>
              <a:buClr>
                <a:schemeClr val="dk1"/>
              </a:buClr>
              <a:buSzPts val="1559"/>
              <a:buNone/>
              <a:defRPr sz="1559"/>
            </a:lvl8pPr>
            <a:lvl9pPr lvl="8" algn="ctr">
              <a:lnSpc>
                <a:spcPct val="90000"/>
              </a:lnSpc>
              <a:spcBef>
                <a:spcPts val="487"/>
              </a:spcBef>
              <a:spcAft>
                <a:spcPts val="0"/>
              </a:spcAft>
              <a:buClr>
                <a:schemeClr val="dk1"/>
              </a:buClr>
              <a:buSzPts val="1559"/>
              <a:buNone/>
              <a:defRPr sz="1559"/>
            </a:lvl9pPr>
          </a:lstStyle>
          <a:p>
            <a:endParaRPr/>
          </a:p>
        </p:txBody>
      </p:sp>
      <p:sp>
        <p:nvSpPr>
          <p:cNvPr id="14" name="Google Shape;14;p3"/>
          <p:cNvSpPr txBox="1">
            <a:spLocks noGrp="1"/>
          </p:cNvSpPr>
          <p:nvPr>
            <p:ph type="dt" idx="10"/>
          </p:nvPr>
        </p:nvSpPr>
        <p:spPr>
          <a:xfrm>
            <a:off x="816699" y="6672697"/>
            <a:ext cx="2672834" cy="38329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3935006" y="6672697"/>
            <a:ext cx="4009251" cy="38329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8389730" y="6672697"/>
            <a:ext cx="2672834" cy="38329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O"/>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816700" y="383297"/>
            <a:ext cx="10245864" cy="139153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3655683" y="-922499"/>
            <a:ext cx="4567898" cy="1024586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974"/>
              </a:spcBef>
              <a:spcAft>
                <a:spcPts val="0"/>
              </a:spcAft>
              <a:buClr>
                <a:schemeClr val="dk1"/>
              </a:buClr>
              <a:buSzPts val="1800"/>
              <a:buChar char="•"/>
              <a:defRPr/>
            </a:lvl1pPr>
            <a:lvl2pPr marL="914400" lvl="1" indent="-342900" algn="l">
              <a:lnSpc>
                <a:spcPct val="90000"/>
              </a:lnSpc>
              <a:spcBef>
                <a:spcPts val="487"/>
              </a:spcBef>
              <a:spcAft>
                <a:spcPts val="0"/>
              </a:spcAft>
              <a:buClr>
                <a:schemeClr val="dk1"/>
              </a:buClr>
              <a:buSzPts val="1800"/>
              <a:buChar char="•"/>
              <a:defRPr/>
            </a:lvl2pPr>
            <a:lvl3pPr marL="1371600" lvl="2" indent="-342900" algn="l">
              <a:lnSpc>
                <a:spcPct val="90000"/>
              </a:lnSpc>
              <a:spcBef>
                <a:spcPts val="487"/>
              </a:spcBef>
              <a:spcAft>
                <a:spcPts val="0"/>
              </a:spcAft>
              <a:buClr>
                <a:schemeClr val="dk1"/>
              </a:buClr>
              <a:buSzPts val="1800"/>
              <a:buChar char="•"/>
              <a:defRPr/>
            </a:lvl3pPr>
            <a:lvl4pPr marL="1828800" lvl="3" indent="-342900" algn="l">
              <a:lnSpc>
                <a:spcPct val="90000"/>
              </a:lnSpc>
              <a:spcBef>
                <a:spcPts val="487"/>
              </a:spcBef>
              <a:spcAft>
                <a:spcPts val="0"/>
              </a:spcAft>
              <a:buClr>
                <a:schemeClr val="dk1"/>
              </a:buClr>
              <a:buSzPts val="1800"/>
              <a:buChar char="•"/>
              <a:defRPr/>
            </a:lvl4pPr>
            <a:lvl5pPr marL="2286000" lvl="4" indent="-342900" algn="l">
              <a:lnSpc>
                <a:spcPct val="90000"/>
              </a:lnSpc>
              <a:spcBef>
                <a:spcPts val="487"/>
              </a:spcBef>
              <a:spcAft>
                <a:spcPts val="0"/>
              </a:spcAft>
              <a:buClr>
                <a:schemeClr val="dk1"/>
              </a:buClr>
              <a:buSzPts val="1800"/>
              <a:buChar char="•"/>
              <a:defRPr/>
            </a:lvl5pPr>
            <a:lvl6pPr marL="2743200" lvl="5" indent="-342900" algn="l">
              <a:lnSpc>
                <a:spcPct val="90000"/>
              </a:lnSpc>
              <a:spcBef>
                <a:spcPts val="487"/>
              </a:spcBef>
              <a:spcAft>
                <a:spcPts val="0"/>
              </a:spcAft>
              <a:buClr>
                <a:schemeClr val="dk1"/>
              </a:buClr>
              <a:buSzPts val="1800"/>
              <a:buChar char="•"/>
              <a:defRPr/>
            </a:lvl6pPr>
            <a:lvl7pPr marL="3200400" lvl="6" indent="-342900" algn="l">
              <a:lnSpc>
                <a:spcPct val="90000"/>
              </a:lnSpc>
              <a:spcBef>
                <a:spcPts val="487"/>
              </a:spcBef>
              <a:spcAft>
                <a:spcPts val="0"/>
              </a:spcAft>
              <a:buClr>
                <a:schemeClr val="dk1"/>
              </a:buClr>
              <a:buSzPts val="1800"/>
              <a:buChar char="•"/>
              <a:defRPr/>
            </a:lvl7pPr>
            <a:lvl8pPr marL="3657600" lvl="7" indent="-342900" algn="l">
              <a:lnSpc>
                <a:spcPct val="90000"/>
              </a:lnSpc>
              <a:spcBef>
                <a:spcPts val="487"/>
              </a:spcBef>
              <a:spcAft>
                <a:spcPts val="0"/>
              </a:spcAft>
              <a:buClr>
                <a:schemeClr val="dk1"/>
              </a:buClr>
              <a:buSzPts val="1800"/>
              <a:buChar char="•"/>
              <a:defRPr/>
            </a:lvl8pPr>
            <a:lvl9pPr marL="4114800" lvl="8" indent="-342900" algn="l">
              <a:lnSpc>
                <a:spcPct val="90000"/>
              </a:lnSpc>
              <a:spcBef>
                <a:spcPts val="487"/>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816699" y="6672697"/>
            <a:ext cx="2672834" cy="38329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3935006" y="6672697"/>
            <a:ext cx="4009251" cy="38329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8389730" y="6672697"/>
            <a:ext cx="2672834" cy="38329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O"/>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6731289" y="2153106"/>
            <a:ext cx="6101085" cy="256146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534111" y="-334114"/>
            <a:ext cx="6101085" cy="753590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974"/>
              </a:spcBef>
              <a:spcAft>
                <a:spcPts val="0"/>
              </a:spcAft>
              <a:buClr>
                <a:schemeClr val="dk1"/>
              </a:buClr>
              <a:buSzPts val="1800"/>
              <a:buChar char="•"/>
              <a:defRPr/>
            </a:lvl1pPr>
            <a:lvl2pPr marL="914400" lvl="1" indent="-342900" algn="l">
              <a:lnSpc>
                <a:spcPct val="90000"/>
              </a:lnSpc>
              <a:spcBef>
                <a:spcPts val="487"/>
              </a:spcBef>
              <a:spcAft>
                <a:spcPts val="0"/>
              </a:spcAft>
              <a:buClr>
                <a:schemeClr val="dk1"/>
              </a:buClr>
              <a:buSzPts val="1800"/>
              <a:buChar char="•"/>
              <a:defRPr/>
            </a:lvl2pPr>
            <a:lvl3pPr marL="1371600" lvl="2" indent="-342900" algn="l">
              <a:lnSpc>
                <a:spcPct val="90000"/>
              </a:lnSpc>
              <a:spcBef>
                <a:spcPts val="487"/>
              </a:spcBef>
              <a:spcAft>
                <a:spcPts val="0"/>
              </a:spcAft>
              <a:buClr>
                <a:schemeClr val="dk1"/>
              </a:buClr>
              <a:buSzPts val="1800"/>
              <a:buChar char="•"/>
              <a:defRPr/>
            </a:lvl3pPr>
            <a:lvl4pPr marL="1828800" lvl="3" indent="-342900" algn="l">
              <a:lnSpc>
                <a:spcPct val="90000"/>
              </a:lnSpc>
              <a:spcBef>
                <a:spcPts val="487"/>
              </a:spcBef>
              <a:spcAft>
                <a:spcPts val="0"/>
              </a:spcAft>
              <a:buClr>
                <a:schemeClr val="dk1"/>
              </a:buClr>
              <a:buSzPts val="1800"/>
              <a:buChar char="•"/>
              <a:defRPr/>
            </a:lvl4pPr>
            <a:lvl5pPr marL="2286000" lvl="4" indent="-342900" algn="l">
              <a:lnSpc>
                <a:spcPct val="90000"/>
              </a:lnSpc>
              <a:spcBef>
                <a:spcPts val="487"/>
              </a:spcBef>
              <a:spcAft>
                <a:spcPts val="0"/>
              </a:spcAft>
              <a:buClr>
                <a:schemeClr val="dk1"/>
              </a:buClr>
              <a:buSzPts val="1800"/>
              <a:buChar char="•"/>
              <a:defRPr/>
            </a:lvl5pPr>
            <a:lvl6pPr marL="2743200" lvl="5" indent="-342900" algn="l">
              <a:lnSpc>
                <a:spcPct val="90000"/>
              </a:lnSpc>
              <a:spcBef>
                <a:spcPts val="487"/>
              </a:spcBef>
              <a:spcAft>
                <a:spcPts val="0"/>
              </a:spcAft>
              <a:buClr>
                <a:schemeClr val="dk1"/>
              </a:buClr>
              <a:buSzPts val="1800"/>
              <a:buChar char="•"/>
              <a:defRPr/>
            </a:lvl6pPr>
            <a:lvl7pPr marL="3200400" lvl="6" indent="-342900" algn="l">
              <a:lnSpc>
                <a:spcPct val="90000"/>
              </a:lnSpc>
              <a:spcBef>
                <a:spcPts val="487"/>
              </a:spcBef>
              <a:spcAft>
                <a:spcPts val="0"/>
              </a:spcAft>
              <a:buClr>
                <a:schemeClr val="dk1"/>
              </a:buClr>
              <a:buSzPts val="1800"/>
              <a:buChar char="•"/>
              <a:defRPr/>
            </a:lvl7pPr>
            <a:lvl8pPr marL="3657600" lvl="7" indent="-342900" algn="l">
              <a:lnSpc>
                <a:spcPct val="90000"/>
              </a:lnSpc>
              <a:spcBef>
                <a:spcPts val="487"/>
              </a:spcBef>
              <a:spcAft>
                <a:spcPts val="0"/>
              </a:spcAft>
              <a:buClr>
                <a:schemeClr val="dk1"/>
              </a:buClr>
              <a:buSzPts val="1800"/>
              <a:buChar char="•"/>
              <a:defRPr/>
            </a:lvl8pPr>
            <a:lvl9pPr marL="4114800" lvl="8" indent="-342900" algn="l">
              <a:lnSpc>
                <a:spcPct val="90000"/>
              </a:lnSpc>
              <a:spcBef>
                <a:spcPts val="487"/>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816699" y="6672697"/>
            <a:ext cx="2672834" cy="38329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3935006" y="6672697"/>
            <a:ext cx="4009251" cy="38329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8389730" y="6672697"/>
            <a:ext cx="2672834" cy="38329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O"/>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816700" y="383297"/>
            <a:ext cx="10245864" cy="139153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816700" y="1916484"/>
            <a:ext cx="10245864" cy="456789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974"/>
              </a:spcBef>
              <a:spcAft>
                <a:spcPts val="0"/>
              </a:spcAft>
              <a:buClr>
                <a:schemeClr val="dk1"/>
              </a:buClr>
              <a:buSzPts val="1800"/>
              <a:buChar char="•"/>
              <a:defRPr/>
            </a:lvl1pPr>
            <a:lvl2pPr marL="914400" lvl="1" indent="-342900" algn="l">
              <a:lnSpc>
                <a:spcPct val="90000"/>
              </a:lnSpc>
              <a:spcBef>
                <a:spcPts val="487"/>
              </a:spcBef>
              <a:spcAft>
                <a:spcPts val="0"/>
              </a:spcAft>
              <a:buClr>
                <a:schemeClr val="dk1"/>
              </a:buClr>
              <a:buSzPts val="1800"/>
              <a:buChar char="•"/>
              <a:defRPr/>
            </a:lvl2pPr>
            <a:lvl3pPr marL="1371600" lvl="2" indent="-342900" algn="l">
              <a:lnSpc>
                <a:spcPct val="90000"/>
              </a:lnSpc>
              <a:spcBef>
                <a:spcPts val="487"/>
              </a:spcBef>
              <a:spcAft>
                <a:spcPts val="0"/>
              </a:spcAft>
              <a:buClr>
                <a:schemeClr val="dk1"/>
              </a:buClr>
              <a:buSzPts val="1800"/>
              <a:buChar char="•"/>
              <a:defRPr/>
            </a:lvl3pPr>
            <a:lvl4pPr marL="1828800" lvl="3" indent="-342900" algn="l">
              <a:lnSpc>
                <a:spcPct val="90000"/>
              </a:lnSpc>
              <a:spcBef>
                <a:spcPts val="487"/>
              </a:spcBef>
              <a:spcAft>
                <a:spcPts val="0"/>
              </a:spcAft>
              <a:buClr>
                <a:schemeClr val="dk1"/>
              </a:buClr>
              <a:buSzPts val="1800"/>
              <a:buChar char="•"/>
              <a:defRPr/>
            </a:lvl4pPr>
            <a:lvl5pPr marL="2286000" lvl="4" indent="-342900" algn="l">
              <a:lnSpc>
                <a:spcPct val="90000"/>
              </a:lnSpc>
              <a:spcBef>
                <a:spcPts val="487"/>
              </a:spcBef>
              <a:spcAft>
                <a:spcPts val="0"/>
              </a:spcAft>
              <a:buClr>
                <a:schemeClr val="dk1"/>
              </a:buClr>
              <a:buSzPts val="1800"/>
              <a:buChar char="•"/>
              <a:defRPr/>
            </a:lvl5pPr>
            <a:lvl6pPr marL="2743200" lvl="5" indent="-342900" algn="l">
              <a:lnSpc>
                <a:spcPct val="90000"/>
              </a:lnSpc>
              <a:spcBef>
                <a:spcPts val="487"/>
              </a:spcBef>
              <a:spcAft>
                <a:spcPts val="0"/>
              </a:spcAft>
              <a:buClr>
                <a:schemeClr val="dk1"/>
              </a:buClr>
              <a:buSzPts val="1800"/>
              <a:buChar char="•"/>
              <a:defRPr/>
            </a:lvl6pPr>
            <a:lvl7pPr marL="3200400" lvl="6" indent="-342900" algn="l">
              <a:lnSpc>
                <a:spcPct val="90000"/>
              </a:lnSpc>
              <a:spcBef>
                <a:spcPts val="487"/>
              </a:spcBef>
              <a:spcAft>
                <a:spcPts val="0"/>
              </a:spcAft>
              <a:buClr>
                <a:schemeClr val="dk1"/>
              </a:buClr>
              <a:buSzPts val="1800"/>
              <a:buChar char="•"/>
              <a:defRPr/>
            </a:lvl7pPr>
            <a:lvl8pPr marL="3657600" lvl="7" indent="-342900" algn="l">
              <a:lnSpc>
                <a:spcPct val="90000"/>
              </a:lnSpc>
              <a:spcBef>
                <a:spcPts val="487"/>
              </a:spcBef>
              <a:spcAft>
                <a:spcPts val="0"/>
              </a:spcAft>
              <a:buClr>
                <a:schemeClr val="dk1"/>
              </a:buClr>
              <a:buSzPts val="1800"/>
              <a:buChar char="•"/>
              <a:defRPr/>
            </a:lvl8pPr>
            <a:lvl9pPr marL="4114800" lvl="8" indent="-342900" algn="l">
              <a:lnSpc>
                <a:spcPct val="90000"/>
              </a:lnSpc>
              <a:spcBef>
                <a:spcPts val="487"/>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816699" y="6672697"/>
            <a:ext cx="2672834" cy="38329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3935006" y="6672697"/>
            <a:ext cx="4009251" cy="38329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8389730" y="6672697"/>
            <a:ext cx="2672834" cy="38329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O"/>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810512" y="1794830"/>
            <a:ext cx="10245864" cy="299471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5846"/>
              <a:buFont typeface="Calibri"/>
              <a:buNone/>
              <a:defRPr sz="5846"/>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810512" y="4817875"/>
            <a:ext cx="10245864" cy="1574849"/>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974"/>
              </a:spcBef>
              <a:spcAft>
                <a:spcPts val="0"/>
              </a:spcAft>
              <a:buClr>
                <a:srgbClr val="888888"/>
              </a:buClr>
              <a:buSzPts val="2338"/>
              <a:buNone/>
              <a:defRPr sz="2338">
                <a:solidFill>
                  <a:srgbClr val="888888"/>
                </a:solidFill>
              </a:defRPr>
            </a:lvl1pPr>
            <a:lvl2pPr marL="914400" lvl="1" indent="-228600" algn="l">
              <a:lnSpc>
                <a:spcPct val="90000"/>
              </a:lnSpc>
              <a:spcBef>
                <a:spcPts val="487"/>
              </a:spcBef>
              <a:spcAft>
                <a:spcPts val="0"/>
              </a:spcAft>
              <a:buClr>
                <a:srgbClr val="888888"/>
              </a:buClr>
              <a:buSzPts val="1949"/>
              <a:buNone/>
              <a:defRPr sz="1949">
                <a:solidFill>
                  <a:srgbClr val="888888"/>
                </a:solidFill>
              </a:defRPr>
            </a:lvl2pPr>
            <a:lvl3pPr marL="1371600" lvl="2" indent="-228600" algn="l">
              <a:lnSpc>
                <a:spcPct val="90000"/>
              </a:lnSpc>
              <a:spcBef>
                <a:spcPts val="487"/>
              </a:spcBef>
              <a:spcAft>
                <a:spcPts val="0"/>
              </a:spcAft>
              <a:buClr>
                <a:srgbClr val="888888"/>
              </a:buClr>
              <a:buSzPts val="1754"/>
              <a:buNone/>
              <a:defRPr sz="1754">
                <a:solidFill>
                  <a:srgbClr val="888888"/>
                </a:solidFill>
              </a:defRPr>
            </a:lvl3pPr>
            <a:lvl4pPr marL="1828800" lvl="3" indent="-228600" algn="l">
              <a:lnSpc>
                <a:spcPct val="90000"/>
              </a:lnSpc>
              <a:spcBef>
                <a:spcPts val="487"/>
              </a:spcBef>
              <a:spcAft>
                <a:spcPts val="0"/>
              </a:spcAft>
              <a:buClr>
                <a:srgbClr val="888888"/>
              </a:buClr>
              <a:buSzPts val="1559"/>
              <a:buNone/>
              <a:defRPr sz="1559">
                <a:solidFill>
                  <a:srgbClr val="888888"/>
                </a:solidFill>
              </a:defRPr>
            </a:lvl4pPr>
            <a:lvl5pPr marL="2286000" lvl="4" indent="-228600" algn="l">
              <a:lnSpc>
                <a:spcPct val="90000"/>
              </a:lnSpc>
              <a:spcBef>
                <a:spcPts val="487"/>
              </a:spcBef>
              <a:spcAft>
                <a:spcPts val="0"/>
              </a:spcAft>
              <a:buClr>
                <a:srgbClr val="888888"/>
              </a:buClr>
              <a:buSzPts val="1559"/>
              <a:buNone/>
              <a:defRPr sz="1559">
                <a:solidFill>
                  <a:srgbClr val="888888"/>
                </a:solidFill>
              </a:defRPr>
            </a:lvl5pPr>
            <a:lvl6pPr marL="2743200" lvl="5" indent="-228600" algn="l">
              <a:lnSpc>
                <a:spcPct val="90000"/>
              </a:lnSpc>
              <a:spcBef>
                <a:spcPts val="487"/>
              </a:spcBef>
              <a:spcAft>
                <a:spcPts val="0"/>
              </a:spcAft>
              <a:buClr>
                <a:srgbClr val="888888"/>
              </a:buClr>
              <a:buSzPts val="1559"/>
              <a:buNone/>
              <a:defRPr sz="1559">
                <a:solidFill>
                  <a:srgbClr val="888888"/>
                </a:solidFill>
              </a:defRPr>
            </a:lvl6pPr>
            <a:lvl7pPr marL="3200400" lvl="6" indent="-228600" algn="l">
              <a:lnSpc>
                <a:spcPct val="90000"/>
              </a:lnSpc>
              <a:spcBef>
                <a:spcPts val="487"/>
              </a:spcBef>
              <a:spcAft>
                <a:spcPts val="0"/>
              </a:spcAft>
              <a:buClr>
                <a:srgbClr val="888888"/>
              </a:buClr>
              <a:buSzPts val="1559"/>
              <a:buNone/>
              <a:defRPr sz="1559">
                <a:solidFill>
                  <a:srgbClr val="888888"/>
                </a:solidFill>
              </a:defRPr>
            </a:lvl7pPr>
            <a:lvl8pPr marL="3657600" lvl="7" indent="-228600" algn="l">
              <a:lnSpc>
                <a:spcPct val="90000"/>
              </a:lnSpc>
              <a:spcBef>
                <a:spcPts val="487"/>
              </a:spcBef>
              <a:spcAft>
                <a:spcPts val="0"/>
              </a:spcAft>
              <a:buClr>
                <a:srgbClr val="888888"/>
              </a:buClr>
              <a:buSzPts val="1559"/>
              <a:buNone/>
              <a:defRPr sz="1559">
                <a:solidFill>
                  <a:srgbClr val="888888"/>
                </a:solidFill>
              </a:defRPr>
            </a:lvl8pPr>
            <a:lvl9pPr marL="4114800" lvl="8" indent="-228600" algn="l">
              <a:lnSpc>
                <a:spcPct val="90000"/>
              </a:lnSpc>
              <a:spcBef>
                <a:spcPts val="487"/>
              </a:spcBef>
              <a:spcAft>
                <a:spcPts val="0"/>
              </a:spcAft>
              <a:buClr>
                <a:srgbClr val="888888"/>
              </a:buClr>
              <a:buSzPts val="1559"/>
              <a:buNone/>
              <a:defRPr sz="1559">
                <a:solidFill>
                  <a:srgbClr val="888888"/>
                </a:solidFill>
              </a:defRPr>
            </a:lvl9pPr>
          </a:lstStyle>
          <a:p>
            <a:endParaRPr/>
          </a:p>
        </p:txBody>
      </p:sp>
      <p:sp>
        <p:nvSpPr>
          <p:cNvPr id="26" name="Google Shape;26;p5"/>
          <p:cNvSpPr txBox="1">
            <a:spLocks noGrp="1"/>
          </p:cNvSpPr>
          <p:nvPr>
            <p:ph type="dt" idx="10"/>
          </p:nvPr>
        </p:nvSpPr>
        <p:spPr>
          <a:xfrm>
            <a:off x="816699" y="6672697"/>
            <a:ext cx="2672834" cy="38329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3935006" y="6672697"/>
            <a:ext cx="4009251" cy="38329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8389730" y="6672697"/>
            <a:ext cx="2672834" cy="38329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O"/>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816700" y="383297"/>
            <a:ext cx="10245864" cy="139153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816699" y="1916484"/>
            <a:ext cx="5048687" cy="456789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974"/>
              </a:spcBef>
              <a:spcAft>
                <a:spcPts val="0"/>
              </a:spcAft>
              <a:buClr>
                <a:schemeClr val="dk1"/>
              </a:buClr>
              <a:buSzPts val="1800"/>
              <a:buChar char="•"/>
              <a:defRPr/>
            </a:lvl1pPr>
            <a:lvl2pPr marL="914400" lvl="1" indent="-342900" algn="l">
              <a:lnSpc>
                <a:spcPct val="90000"/>
              </a:lnSpc>
              <a:spcBef>
                <a:spcPts val="487"/>
              </a:spcBef>
              <a:spcAft>
                <a:spcPts val="0"/>
              </a:spcAft>
              <a:buClr>
                <a:schemeClr val="dk1"/>
              </a:buClr>
              <a:buSzPts val="1800"/>
              <a:buChar char="•"/>
              <a:defRPr/>
            </a:lvl2pPr>
            <a:lvl3pPr marL="1371600" lvl="2" indent="-342900" algn="l">
              <a:lnSpc>
                <a:spcPct val="90000"/>
              </a:lnSpc>
              <a:spcBef>
                <a:spcPts val="487"/>
              </a:spcBef>
              <a:spcAft>
                <a:spcPts val="0"/>
              </a:spcAft>
              <a:buClr>
                <a:schemeClr val="dk1"/>
              </a:buClr>
              <a:buSzPts val="1800"/>
              <a:buChar char="•"/>
              <a:defRPr/>
            </a:lvl3pPr>
            <a:lvl4pPr marL="1828800" lvl="3" indent="-342900" algn="l">
              <a:lnSpc>
                <a:spcPct val="90000"/>
              </a:lnSpc>
              <a:spcBef>
                <a:spcPts val="487"/>
              </a:spcBef>
              <a:spcAft>
                <a:spcPts val="0"/>
              </a:spcAft>
              <a:buClr>
                <a:schemeClr val="dk1"/>
              </a:buClr>
              <a:buSzPts val="1800"/>
              <a:buChar char="•"/>
              <a:defRPr/>
            </a:lvl4pPr>
            <a:lvl5pPr marL="2286000" lvl="4" indent="-342900" algn="l">
              <a:lnSpc>
                <a:spcPct val="90000"/>
              </a:lnSpc>
              <a:spcBef>
                <a:spcPts val="487"/>
              </a:spcBef>
              <a:spcAft>
                <a:spcPts val="0"/>
              </a:spcAft>
              <a:buClr>
                <a:schemeClr val="dk1"/>
              </a:buClr>
              <a:buSzPts val="1800"/>
              <a:buChar char="•"/>
              <a:defRPr/>
            </a:lvl5pPr>
            <a:lvl6pPr marL="2743200" lvl="5" indent="-342900" algn="l">
              <a:lnSpc>
                <a:spcPct val="90000"/>
              </a:lnSpc>
              <a:spcBef>
                <a:spcPts val="487"/>
              </a:spcBef>
              <a:spcAft>
                <a:spcPts val="0"/>
              </a:spcAft>
              <a:buClr>
                <a:schemeClr val="dk1"/>
              </a:buClr>
              <a:buSzPts val="1800"/>
              <a:buChar char="•"/>
              <a:defRPr/>
            </a:lvl6pPr>
            <a:lvl7pPr marL="3200400" lvl="6" indent="-342900" algn="l">
              <a:lnSpc>
                <a:spcPct val="90000"/>
              </a:lnSpc>
              <a:spcBef>
                <a:spcPts val="487"/>
              </a:spcBef>
              <a:spcAft>
                <a:spcPts val="0"/>
              </a:spcAft>
              <a:buClr>
                <a:schemeClr val="dk1"/>
              </a:buClr>
              <a:buSzPts val="1800"/>
              <a:buChar char="•"/>
              <a:defRPr/>
            </a:lvl7pPr>
            <a:lvl8pPr marL="3657600" lvl="7" indent="-342900" algn="l">
              <a:lnSpc>
                <a:spcPct val="90000"/>
              </a:lnSpc>
              <a:spcBef>
                <a:spcPts val="487"/>
              </a:spcBef>
              <a:spcAft>
                <a:spcPts val="0"/>
              </a:spcAft>
              <a:buClr>
                <a:schemeClr val="dk1"/>
              </a:buClr>
              <a:buSzPts val="1800"/>
              <a:buChar char="•"/>
              <a:defRPr/>
            </a:lvl8pPr>
            <a:lvl9pPr marL="4114800" lvl="8" indent="-342900" algn="l">
              <a:lnSpc>
                <a:spcPct val="90000"/>
              </a:lnSpc>
              <a:spcBef>
                <a:spcPts val="487"/>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6013877" y="1916484"/>
            <a:ext cx="5048687" cy="456789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974"/>
              </a:spcBef>
              <a:spcAft>
                <a:spcPts val="0"/>
              </a:spcAft>
              <a:buClr>
                <a:schemeClr val="dk1"/>
              </a:buClr>
              <a:buSzPts val="1800"/>
              <a:buChar char="•"/>
              <a:defRPr/>
            </a:lvl1pPr>
            <a:lvl2pPr marL="914400" lvl="1" indent="-342900" algn="l">
              <a:lnSpc>
                <a:spcPct val="90000"/>
              </a:lnSpc>
              <a:spcBef>
                <a:spcPts val="487"/>
              </a:spcBef>
              <a:spcAft>
                <a:spcPts val="0"/>
              </a:spcAft>
              <a:buClr>
                <a:schemeClr val="dk1"/>
              </a:buClr>
              <a:buSzPts val="1800"/>
              <a:buChar char="•"/>
              <a:defRPr/>
            </a:lvl2pPr>
            <a:lvl3pPr marL="1371600" lvl="2" indent="-342900" algn="l">
              <a:lnSpc>
                <a:spcPct val="90000"/>
              </a:lnSpc>
              <a:spcBef>
                <a:spcPts val="487"/>
              </a:spcBef>
              <a:spcAft>
                <a:spcPts val="0"/>
              </a:spcAft>
              <a:buClr>
                <a:schemeClr val="dk1"/>
              </a:buClr>
              <a:buSzPts val="1800"/>
              <a:buChar char="•"/>
              <a:defRPr/>
            </a:lvl3pPr>
            <a:lvl4pPr marL="1828800" lvl="3" indent="-342900" algn="l">
              <a:lnSpc>
                <a:spcPct val="90000"/>
              </a:lnSpc>
              <a:spcBef>
                <a:spcPts val="487"/>
              </a:spcBef>
              <a:spcAft>
                <a:spcPts val="0"/>
              </a:spcAft>
              <a:buClr>
                <a:schemeClr val="dk1"/>
              </a:buClr>
              <a:buSzPts val="1800"/>
              <a:buChar char="•"/>
              <a:defRPr/>
            </a:lvl4pPr>
            <a:lvl5pPr marL="2286000" lvl="4" indent="-342900" algn="l">
              <a:lnSpc>
                <a:spcPct val="90000"/>
              </a:lnSpc>
              <a:spcBef>
                <a:spcPts val="487"/>
              </a:spcBef>
              <a:spcAft>
                <a:spcPts val="0"/>
              </a:spcAft>
              <a:buClr>
                <a:schemeClr val="dk1"/>
              </a:buClr>
              <a:buSzPts val="1800"/>
              <a:buChar char="•"/>
              <a:defRPr/>
            </a:lvl5pPr>
            <a:lvl6pPr marL="2743200" lvl="5" indent="-342900" algn="l">
              <a:lnSpc>
                <a:spcPct val="90000"/>
              </a:lnSpc>
              <a:spcBef>
                <a:spcPts val="487"/>
              </a:spcBef>
              <a:spcAft>
                <a:spcPts val="0"/>
              </a:spcAft>
              <a:buClr>
                <a:schemeClr val="dk1"/>
              </a:buClr>
              <a:buSzPts val="1800"/>
              <a:buChar char="•"/>
              <a:defRPr/>
            </a:lvl6pPr>
            <a:lvl7pPr marL="3200400" lvl="6" indent="-342900" algn="l">
              <a:lnSpc>
                <a:spcPct val="90000"/>
              </a:lnSpc>
              <a:spcBef>
                <a:spcPts val="487"/>
              </a:spcBef>
              <a:spcAft>
                <a:spcPts val="0"/>
              </a:spcAft>
              <a:buClr>
                <a:schemeClr val="dk1"/>
              </a:buClr>
              <a:buSzPts val="1800"/>
              <a:buChar char="•"/>
              <a:defRPr/>
            </a:lvl7pPr>
            <a:lvl8pPr marL="3657600" lvl="7" indent="-342900" algn="l">
              <a:lnSpc>
                <a:spcPct val="90000"/>
              </a:lnSpc>
              <a:spcBef>
                <a:spcPts val="487"/>
              </a:spcBef>
              <a:spcAft>
                <a:spcPts val="0"/>
              </a:spcAft>
              <a:buClr>
                <a:schemeClr val="dk1"/>
              </a:buClr>
              <a:buSzPts val="1800"/>
              <a:buChar char="•"/>
              <a:defRPr/>
            </a:lvl8pPr>
            <a:lvl9pPr marL="4114800" lvl="8" indent="-342900" algn="l">
              <a:lnSpc>
                <a:spcPct val="90000"/>
              </a:lnSpc>
              <a:spcBef>
                <a:spcPts val="487"/>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816699" y="6672697"/>
            <a:ext cx="2672834" cy="38329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3935006" y="6672697"/>
            <a:ext cx="4009251" cy="38329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8389730" y="6672697"/>
            <a:ext cx="2672834" cy="38329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O"/>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818247" y="383297"/>
            <a:ext cx="10245864" cy="139153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818247" y="1764832"/>
            <a:ext cx="5025485" cy="864917"/>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974"/>
              </a:spcBef>
              <a:spcAft>
                <a:spcPts val="0"/>
              </a:spcAft>
              <a:buClr>
                <a:schemeClr val="dk1"/>
              </a:buClr>
              <a:buSzPts val="2338"/>
              <a:buNone/>
              <a:defRPr sz="2338" b="1"/>
            </a:lvl1pPr>
            <a:lvl2pPr marL="914400" lvl="1" indent="-228600" algn="l">
              <a:lnSpc>
                <a:spcPct val="90000"/>
              </a:lnSpc>
              <a:spcBef>
                <a:spcPts val="487"/>
              </a:spcBef>
              <a:spcAft>
                <a:spcPts val="0"/>
              </a:spcAft>
              <a:buClr>
                <a:schemeClr val="dk1"/>
              </a:buClr>
              <a:buSzPts val="1949"/>
              <a:buNone/>
              <a:defRPr sz="1949" b="1"/>
            </a:lvl2pPr>
            <a:lvl3pPr marL="1371600" lvl="2" indent="-228600" algn="l">
              <a:lnSpc>
                <a:spcPct val="90000"/>
              </a:lnSpc>
              <a:spcBef>
                <a:spcPts val="487"/>
              </a:spcBef>
              <a:spcAft>
                <a:spcPts val="0"/>
              </a:spcAft>
              <a:buClr>
                <a:schemeClr val="dk1"/>
              </a:buClr>
              <a:buSzPts val="1754"/>
              <a:buNone/>
              <a:defRPr sz="1754" b="1"/>
            </a:lvl3pPr>
            <a:lvl4pPr marL="1828800" lvl="3" indent="-228600" algn="l">
              <a:lnSpc>
                <a:spcPct val="90000"/>
              </a:lnSpc>
              <a:spcBef>
                <a:spcPts val="487"/>
              </a:spcBef>
              <a:spcAft>
                <a:spcPts val="0"/>
              </a:spcAft>
              <a:buClr>
                <a:schemeClr val="dk1"/>
              </a:buClr>
              <a:buSzPts val="1559"/>
              <a:buNone/>
              <a:defRPr sz="1559" b="1"/>
            </a:lvl4pPr>
            <a:lvl5pPr marL="2286000" lvl="4" indent="-228600" algn="l">
              <a:lnSpc>
                <a:spcPct val="90000"/>
              </a:lnSpc>
              <a:spcBef>
                <a:spcPts val="487"/>
              </a:spcBef>
              <a:spcAft>
                <a:spcPts val="0"/>
              </a:spcAft>
              <a:buClr>
                <a:schemeClr val="dk1"/>
              </a:buClr>
              <a:buSzPts val="1559"/>
              <a:buNone/>
              <a:defRPr sz="1559" b="1"/>
            </a:lvl5pPr>
            <a:lvl6pPr marL="2743200" lvl="5" indent="-228600" algn="l">
              <a:lnSpc>
                <a:spcPct val="90000"/>
              </a:lnSpc>
              <a:spcBef>
                <a:spcPts val="487"/>
              </a:spcBef>
              <a:spcAft>
                <a:spcPts val="0"/>
              </a:spcAft>
              <a:buClr>
                <a:schemeClr val="dk1"/>
              </a:buClr>
              <a:buSzPts val="1559"/>
              <a:buNone/>
              <a:defRPr sz="1559" b="1"/>
            </a:lvl6pPr>
            <a:lvl7pPr marL="3200400" lvl="6" indent="-228600" algn="l">
              <a:lnSpc>
                <a:spcPct val="90000"/>
              </a:lnSpc>
              <a:spcBef>
                <a:spcPts val="487"/>
              </a:spcBef>
              <a:spcAft>
                <a:spcPts val="0"/>
              </a:spcAft>
              <a:buClr>
                <a:schemeClr val="dk1"/>
              </a:buClr>
              <a:buSzPts val="1559"/>
              <a:buNone/>
              <a:defRPr sz="1559" b="1"/>
            </a:lvl7pPr>
            <a:lvl8pPr marL="3657600" lvl="7" indent="-228600" algn="l">
              <a:lnSpc>
                <a:spcPct val="90000"/>
              </a:lnSpc>
              <a:spcBef>
                <a:spcPts val="487"/>
              </a:spcBef>
              <a:spcAft>
                <a:spcPts val="0"/>
              </a:spcAft>
              <a:buClr>
                <a:schemeClr val="dk1"/>
              </a:buClr>
              <a:buSzPts val="1559"/>
              <a:buNone/>
              <a:defRPr sz="1559" b="1"/>
            </a:lvl8pPr>
            <a:lvl9pPr marL="4114800" lvl="8" indent="-228600" algn="l">
              <a:lnSpc>
                <a:spcPct val="90000"/>
              </a:lnSpc>
              <a:spcBef>
                <a:spcPts val="487"/>
              </a:spcBef>
              <a:spcAft>
                <a:spcPts val="0"/>
              </a:spcAft>
              <a:buClr>
                <a:schemeClr val="dk1"/>
              </a:buClr>
              <a:buSzPts val="1559"/>
              <a:buNone/>
              <a:defRPr sz="1559" b="1"/>
            </a:lvl9pPr>
          </a:lstStyle>
          <a:p>
            <a:endParaRPr/>
          </a:p>
        </p:txBody>
      </p:sp>
      <p:sp>
        <p:nvSpPr>
          <p:cNvPr id="39" name="Google Shape;39;p7"/>
          <p:cNvSpPr txBox="1">
            <a:spLocks noGrp="1"/>
          </p:cNvSpPr>
          <p:nvPr>
            <p:ph type="body" idx="2"/>
          </p:nvPr>
        </p:nvSpPr>
        <p:spPr>
          <a:xfrm>
            <a:off x="818247" y="2629749"/>
            <a:ext cx="5025485" cy="386796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974"/>
              </a:spcBef>
              <a:spcAft>
                <a:spcPts val="0"/>
              </a:spcAft>
              <a:buClr>
                <a:schemeClr val="dk1"/>
              </a:buClr>
              <a:buSzPts val="1800"/>
              <a:buChar char="•"/>
              <a:defRPr/>
            </a:lvl1pPr>
            <a:lvl2pPr marL="914400" lvl="1" indent="-342900" algn="l">
              <a:lnSpc>
                <a:spcPct val="90000"/>
              </a:lnSpc>
              <a:spcBef>
                <a:spcPts val="487"/>
              </a:spcBef>
              <a:spcAft>
                <a:spcPts val="0"/>
              </a:spcAft>
              <a:buClr>
                <a:schemeClr val="dk1"/>
              </a:buClr>
              <a:buSzPts val="1800"/>
              <a:buChar char="•"/>
              <a:defRPr/>
            </a:lvl2pPr>
            <a:lvl3pPr marL="1371600" lvl="2" indent="-342900" algn="l">
              <a:lnSpc>
                <a:spcPct val="90000"/>
              </a:lnSpc>
              <a:spcBef>
                <a:spcPts val="487"/>
              </a:spcBef>
              <a:spcAft>
                <a:spcPts val="0"/>
              </a:spcAft>
              <a:buClr>
                <a:schemeClr val="dk1"/>
              </a:buClr>
              <a:buSzPts val="1800"/>
              <a:buChar char="•"/>
              <a:defRPr/>
            </a:lvl3pPr>
            <a:lvl4pPr marL="1828800" lvl="3" indent="-342900" algn="l">
              <a:lnSpc>
                <a:spcPct val="90000"/>
              </a:lnSpc>
              <a:spcBef>
                <a:spcPts val="487"/>
              </a:spcBef>
              <a:spcAft>
                <a:spcPts val="0"/>
              </a:spcAft>
              <a:buClr>
                <a:schemeClr val="dk1"/>
              </a:buClr>
              <a:buSzPts val="1800"/>
              <a:buChar char="•"/>
              <a:defRPr/>
            </a:lvl4pPr>
            <a:lvl5pPr marL="2286000" lvl="4" indent="-342900" algn="l">
              <a:lnSpc>
                <a:spcPct val="90000"/>
              </a:lnSpc>
              <a:spcBef>
                <a:spcPts val="487"/>
              </a:spcBef>
              <a:spcAft>
                <a:spcPts val="0"/>
              </a:spcAft>
              <a:buClr>
                <a:schemeClr val="dk1"/>
              </a:buClr>
              <a:buSzPts val="1800"/>
              <a:buChar char="•"/>
              <a:defRPr/>
            </a:lvl5pPr>
            <a:lvl6pPr marL="2743200" lvl="5" indent="-342900" algn="l">
              <a:lnSpc>
                <a:spcPct val="90000"/>
              </a:lnSpc>
              <a:spcBef>
                <a:spcPts val="487"/>
              </a:spcBef>
              <a:spcAft>
                <a:spcPts val="0"/>
              </a:spcAft>
              <a:buClr>
                <a:schemeClr val="dk1"/>
              </a:buClr>
              <a:buSzPts val="1800"/>
              <a:buChar char="•"/>
              <a:defRPr/>
            </a:lvl6pPr>
            <a:lvl7pPr marL="3200400" lvl="6" indent="-342900" algn="l">
              <a:lnSpc>
                <a:spcPct val="90000"/>
              </a:lnSpc>
              <a:spcBef>
                <a:spcPts val="487"/>
              </a:spcBef>
              <a:spcAft>
                <a:spcPts val="0"/>
              </a:spcAft>
              <a:buClr>
                <a:schemeClr val="dk1"/>
              </a:buClr>
              <a:buSzPts val="1800"/>
              <a:buChar char="•"/>
              <a:defRPr/>
            </a:lvl7pPr>
            <a:lvl8pPr marL="3657600" lvl="7" indent="-342900" algn="l">
              <a:lnSpc>
                <a:spcPct val="90000"/>
              </a:lnSpc>
              <a:spcBef>
                <a:spcPts val="487"/>
              </a:spcBef>
              <a:spcAft>
                <a:spcPts val="0"/>
              </a:spcAft>
              <a:buClr>
                <a:schemeClr val="dk1"/>
              </a:buClr>
              <a:buSzPts val="1800"/>
              <a:buChar char="•"/>
              <a:defRPr/>
            </a:lvl8pPr>
            <a:lvl9pPr marL="4114800" lvl="8" indent="-342900" algn="l">
              <a:lnSpc>
                <a:spcPct val="90000"/>
              </a:lnSpc>
              <a:spcBef>
                <a:spcPts val="487"/>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6013877" y="1764832"/>
            <a:ext cx="5050234" cy="864917"/>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974"/>
              </a:spcBef>
              <a:spcAft>
                <a:spcPts val="0"/>
              </a:spcAft>
              <a:buClr>
                <a:schemeClr val="dk1"/>
              </a:buClr>
              <a:buSzPts val="2338"/>
              <a:buNone/>
              <a:defRPr sz="2338" b="1"/>
            </a:lvl1pPr>
            <a:lvl2pPr marL="914400" lvl="1" indent="-228600" algn="l">
              <a:lnSpc>
                <a:spcPct val="90000"/>
              </a:lnSpc>
              <a:spcBef>
                <a:spcPts val="487"/>
              </a:spcBef>
              <a:spcAft>
                <a:spcPts val="0"/>
              </a:spcAft>
              <a:buClr>
                <a:schemeClr val="dk1"/>
              </a:buClr>
              <a:buSzPts val="1949"/>
              <a:buNone/>
              <a:defRPr sz="1949" b="1"/>
            </a:lvl2pPr>
            <a:lvl3pPr marL="1371600" lvl="2" indent="-228600" algn="l">
              <a:lnSpc>
                <a:spcPct val="90000"/>
              </a:lnSpc>
              <a:spcBef>
                <a:spcPts val="487"/>
              </a:spcBef>
              <a:spcAft>
                <a:spcPts val="0"/>
              </a:spcAft>
              <a:buClr>
                <a:schemeClr val="dk1"/>
              </a:buClr>
              <a:buSzPts val="1754"/>
              <a:buNone/>
              <a:defRPr sz="1754" b="1"/>
            </a:lvl3pPr>
            <a:lvl4pPr marL="1828800" lvl="3" indent="-228600" algn="l">
              <a:lnSpc>
                <a:spcPct val="90000"/>
              </a:lnSpc>
              <a:spcBef>
                <a:spcPts val="487"/>
              </a:spcBef>
              <a:spcAft>
                <a:spcPts val="0"/>
              </a:spcAft>
              <a:buClr>
                <a:schemeClr val="dk1"/>
              </a:buClr>
              <a:buSzPts val="1559"/>
              <a:buNone/>
              <a:defRPr sz="1559" b="1"/>
            </a:lvl4pPr>
            <a:lvl5pPr marL="2286000" lvl="4" indent="-228600" algn="l">
              <a:lnSpc>
                <a:spcPct val="90000"/>
              </a:lnSpc>
              <a:spcBef>
                <a:spcPts val="487"/>
              </a:spcBef>
              <a:spcAft>
                <a:spcPts val="0"/>
              </a:spcAft>
              <a:buClr>
                <a:schemeClr val="dk1"/>
              </a:buClr>
              <a:buSzPts val="1559"/>
              <a:buNone/>
              <a:defRPr sz="1559" b="1"/>
            </a:lvl5pPr>
            <a:lvl6pPr marL="2743200" lvl="5" indent="-228600" algn="l">
              <a:lnSpc>
                <a:spcPct val="90000"/>
              </a:lnSpc>
              <a:spcBef>
                <a:spcPts val="487"/>
              </a:spcBef>
              <a:spcAft>
                <a:spcPts val="0"/>
              </a:spcAft>
              <a:buClr>
                <a:schemeClr val="dk1"/>
              </a:buClr>
              <a:buSzPts val="1559"/>
              <a:buNone/>
              <a:defRPr sz="1559" b="1"/>
            </a:lvl6pPr>
            <a:lvl7pPr marL="3200400" lvl="6" indent="-228600" algn="l">
              <a:lnSpc>
                <a:spcPct val="90000"/>
              </a:lnSpc>
              <a:spcBef>
                <a:spcPts val="487"/>
              </a:spcBef>
              <a:spcAft>
                <a:spcPts val="0"/>
              </a:spcAft>
              <a:buClr>
                <a:schemeClr val="dk1"/>
              </a:buClr>
              <a:buSzPts val="1559"/>
              <a:buNone/>
              <a:defRPr sz="1559" b="1"/>
            </a:lvl7pPr>
            <a:lvl8pPr marL="3657600" lvl="7" indent="-228600" algn="l">
              <a:lnSpc>
                <a:spcPct val="90000"/>
              </a:lnSpc>
              <a:spcBef>
                <a:spcPts val="487"/>
              </a:spcBef>
              <a:spcAft>
                <a:spcPts val="0"/>
              </a:spcAft>
              <a:buClr>
                <a:schemeClr val="dk1"/>
              </a:buClr>
              <a:buSzPts val="1559"/>
              <a:buNone/>
              <a:defRPr sz="1559" b="1"/>
            </a:lvl8pPr>
            <a:lvl9pPr marL="4114800" lvl="8" indent="-228600" algn="l">
              <a:lnSpc>
                <a:spcPct val="90000"/>
              </a:lnSpc>
              <a:spcBef>
                <a:spcPts val="487"/>
              </a:spcBef>
              <a:spcAft>
                <a:spcPts val="0"/>
              </a:spcAft>
              <a:buClr>
                <a:schemeClr val="dk1"/>
              </a:buClr>
              <a:buSzPts val="1559"/>
              <a:buNone/>
              <a:defRPr sz="1559" b="1"/>
            </a:lvl9pPr>
          </a:lstStyle>
          <a:p>
            <a:endParaRPr/>
          </a:p>
        </p:txBody>
      </p:sp>
      <p:sp>
        <p:nvSpPr>
          <p:cNvPr id="41" name="Google Shape;41;p7"/>
          <p:cNvSpPr txBox="1">
            <a:spLocks noGrp="1"/>
          </p:cNvSpPr>
          <p:nvPr>
            <p:ph type="body" idx="4"/>
          </p:nvPr>
        </p:nvSpPr>
        <p:spPr>
          <a:xfrm>
            <a:off x="6013877" y="2629749"/>
            <a:ext cx="5050234" cy="386796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974"/>
              </a:spcBef>
              <a:spcAft>
                <a:spcPts val="0"/>
              </a:spcAft>
              <a:buClr>
                <a:schemeClr val="dk1"/>
              </a:buClr>
              <a:buSzPts val="1800"/>
              <a:buChar char="•"/>
              <a:defRPr/>
            </a:lvl1pPr>
            <a:lvl2pPr marL="914400" lvl="1" indent="-342900" algn="l">
              <a:lnSpc>
                <a:spcPct val="90000"/>
              </a:lnSpc>
              <a:spcBef>
                <a:spcPts val="487"/>
              </a:spcBef>
              <a:spcAft>
                <a:spcPts val="0"/>
              </a:spcAft>
              <a:buClr>
                <a:schemeClr val="dk1"/>
              </a:buClr>
              <a:buSzPts val="1800"/>
              <a:buChar char="•"/>
              <a:defRPr/>
            </a:lvl2pPr>
            <a:lvl3pPr marL="1371600" lvl="2" indent="-342900" algn="l">
              <a:lnSpc>
                <a:spcPct val="90000"/>
              </a:lnSpc>
              <a:spcBef>
                <a:spcPts val="487"/>
              </a:spcBef>
              <a:spcAft>
                <a:spcPts val="0"/>
              </a:spcAft>
              <a:buClr>
                <a:schemeClr val="dk1"/>
              </a:buClr>
              <a:buSzPts val="1800"/>
              <a:buChar char="•"/>
              <a:defRPr/>
            </a:lvl3pPr>
            <a:lvl4pPr marL="1828800" lvl="3" indent="-342900" algn="l">
              <a:lnSpc>
                <a:spcPct val="90000"/>
              </a:lnSpc>
              <a:spcBef>
                <a:spcPts val="487"/>
              </a:spcBef>
              <a:spcAft>
                <a:spcPts val="0"/>
              </a:spcAft>
              <a:buClr>
                <a:schemeClr val="dk1"/>
              </a:buClr>
              <a:buSzPts val="1800"/>
              <a:buChar char="•"/>
              <a:defRPr/>
            </a:lvl4pPr>
            <a:lvl5pPr marL="2286000" lvl="4" indent="-342900" algn="l">
              <a:lnSpc>
                <a:spcPct val="90000"/>
              </a:lnSpc>
              <a:spcBef>
                <a:spcPts val="487"/>
              </a:spcBef>
              <a:spcAft>
                <a:spcPts val="0"/>
              </a:spcAft>
              <a:buClr>
                <a:schemeClr val="dk1"/>
              </a:buClr>
              <a:buSzPts val="1800"/>
              <a:buChar char="•"/>
              <a:defRPr/>
            </a:lvl5pPr>
            <a:lvl6pPr marL="2743200" lvl="5" indent="-342900" algn="l">
              <a:lnSpc>
                <a:spcPct val="90000"/>
              </a:lnSpc>
              <a:spcBef>
                <a:spcPts val="487"/>
              </a:spcBef>
              <a:spcAft>
                <a:spcPts val="0"/>
              </a:spcAft>
              <a:buClr>
                <a:schemeClr val="dk1"/>
              </a:buClr>
              <a:buSzPts val="1800"/>
              <a:buChar char="•"/>
              <a:defRPr/>
            </a:lvl6pPr>
            <a:lvl7pPr marL="3200400" lvl="6" indent="-342900" algn="l">
              <a:lnSpc>
                <a:spcPct val="90000"/>
              </a:lnSpc>
              <a:spcBef>
                <a:spcPts val="487"/>
              </a:spcBef>
              <a:spcAft>
                <a:spcPts val="0"/>
              </a:spcAft>
              <a:buClr>
                <a:schemeClr val="dk1"/>
              </a:buClr>
              <a:buSzPts val="1800"/>
              <a:buChar char="•"/>
              <a:defRPr/>
            </a:lvl7pPr>
            <a:lvl8pPr marL="3657600" lvl="7" indent="-342900" algn="l">
              <a:lnSpc>
                <a:spcPct val="90000"/>
              </a:lnSpc>
              <a:spcBef>
                <a:spcPts val="487"/>
              </a:spcBef>
              <a:spcAft>
                <a:spcPts val="0"/>
              </a:spcAft>
              <a:buClr>
                <a:schemeClr val="dk1"/>
              </a:buClr>
              <a:buSzPts val="1800"/>
              <a:buChar char="•"/>
              <a:defRPr/>
            </a:lvl8pPr>
            <a:lvl9pPr marL="4114800" lvl="8" indent="-342900" algn="l">
              <a:lnSpc>
                <a:spcPct val="90000"/>
              </a:lnSpc>
              <a:spcBef>
                <a:spcPts val="487"/>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816699" y="6672697"/>
            <a:ext cx="2672834" cy="38329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3935006" y="6672697"/>
            <a:ext cx="4009251" cy="38329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8389730" y="6672697"/>
            <a:ext cx="2672834" cy="38329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O"/>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816700" y="383297"/>
            <a:ext cx="10245864" cy="139153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816699" y="6672697"/>
            <a:ext cx="2672834" cy="38329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3935006" y="6672697"/>
            <a:ext cx="4009251" cy="38329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8389730" y="6672697"/>
            <a:ext cx="2672834" cy="38329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O"/>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816699" y="6672697"/>
            <a:ext cx="2672834" cy="38329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3935006" y="6672697"/>
            <a:ext cx="4009251" cy="38329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8389730" y="6672697"/>
            <a:ext cx="2672834" cy="38329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O"/>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818247" y="479954"/>
            <a:ext cx="3831371" cy="167984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118"/>
              <a:buFont typeface="Calibri"/>
              <a:buNone/>
              <a:defRPr sz="3118"/>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5050234" y="1036569"/>
            <a:ext cx="6013877" cy="5116178"/>
          </a:xfrm>
          <a:prstGeom prst="rect">
            <a:avLst/>
          </a:prstGeom>
          <a:noFill/>
          <a:ln>
            <a:noFill/>
          </a:ln>
        </p:spPr>
        <p:txBody>
          <a:bodyPr spcFirstLastPara="1" wrap="square" lIns="91425" tIns="45700" rIns="91425" bIns="45700" anchor="t" anchorCtr="0">
            <a:normAutofit/>
          </a:bodyPr>
          <a:lstStyle>
            <a:lvl1pPr marL="457200" lvl="0" indent="-426593" algn="l">
              <a:lnSpc>
                <a:spcPct val="90000"/>
              </a:lnSpc>
              <a:spcBef>
                <a:spcPts val="974"/>
              </a:spcBef>
              <a:spcAft>
                <a:spcPts val="0"/>
              </a:spcAft>
              <a:buClr>
                <a:schemeClr val="dk1"/>
              </a:buClr>
              <a:buSzPts val="3118"/>
              <a:buChar char="•"/>
              <a:defRPr sz="3118"/>
            </a:lvl1pPr>
            <a:lvl2pPr marL="914400" lvl="1" indent="-401828" algn="l">
              <a:lnSpc>
                <a:spcPct val="90000"/>
              </a:lnSpc>
              <a:spcBef>
                <a:spcPts val="487"/>
              </a:spcBef>
              <a:spcAft>
                <a:spcPts val="0"/>
              </a:spcAft>
              <a:buClr>
                <a:schemeClr val="dk1"/>
              </a:buClr>
              <a:buSzPts val="2728"/>
              <a:buChar char="•"/>
              <a:defRPr sz="2728"/>
            </a:lvl2pPr>
            <a:lvl3pPr marL="1371600" lvl="2" indent="-377063" algn="l">
              <a:lnSpc>
                <a:spcPct val="90000"/>
              </a:lnSpc>
              <a:spcBef>
                <a:spcPts val="487"/>
              </a:spcBef>
              <a:spcAft>
                <a:spcPts val="0"/>
              </a:spcAft>
              <a:buClr>
                <a:schemeClr val="dk1"/>
              </a:buClr>
              <a:buSzPts val="2338"/>
              <a:buChar char="•"/>
              <a:defRPr sz="2338"/>
            </a:lvl3pPr>
            <a:lvl4pPr marL="1828800" lvl="3" indent="-352361" algn="l">
              <a:lnSpc>
                <a:spcPct val="90000"/>
              </a:lnSpc>
              <a:spcBef>
                <a:spcPts val="487"/>
              </a:spcBef>
              <a:spcAft>
                <a:spcPts val="0"/>
              </a:spcAft>
              <a:buClr>
                <a:schemeClr val="dk1"/>
              </a:buClr>
              <a:buSzPts val="1949"/>
              <a:buChar char="•"/>
              <a:defRPr sz="1949"/>
            </a:lvl4pPr>
            <a:lvl5pPr marL="2286000" lvl="4" indent="-352361" algn="l">
              <a:lnSpc>
                <a:spcPct val="90000"/>
              </a:lnSpc>
              <a:spcBef>
                <a:spcPts val="487"/>
              </a:spcBef>
              <a:spcAft>
                <a:spcPts val="0"/>
              </a:spcAft>
              <a:buClr>
                <a:schemeClr val="dk1"/>
              </a:buClr>
              <a:buSzPts val="1949"/>
              <a:buChar char="•"/>
              <a:defRPr sz="1949"/>
            </a:lvl5pPr>
            <a:lvl6pPr marL="2743200" lvl="5" indent="-352361" algn="l">
              <a:lnSpc>
                <a:spcPct val="90000"/>
              </a:lnSpc>
              <a:spcBef>
                <a:spcPts val="487"/>
              </a:spcBef>
              <a:spcAft>
                <a:spcPts val="0"/>
              </a:spcAft>
              <a:buClr>
                <a:schemeClr val="dk1"/>
              </a:buClr>
              <a:buSzPts val="1949"/>
              <a:buChar char="•"/>
              <a:defRPr sz="1949"/>
            </a:lvl6pPr>
            <a:lvl7pPr marL="3200400" lvl="6" indent="-352361" algn="l">
              <a:lnSpc>
                <a:spcPct val="90000"/>
              </a:lnSpc>
              <a:spcBef>
                <a:spcPts val="487"/>
              </a:spcBef>
              <a:spcAft>
                <a:spcPts val="0"/>
              </a:spcAft>
              <a:buClr>
                <a:schemeClr val="dk1"/>
              </a:buClr>
              <a:buSzPts val="1949"/>
              <a:buChar char="•"/>
              <a:defRPr sz="1949"/>
            </a:lvl7pPr>
            <a:lvl8pPr marL="3657600" lvl="7" indent="-352361" algn="l">
              <a:lnSpc>
                <a:spcPct val="90000"/>
              </a:lnSpc>
              <a:spcBef>
                <a:spcPts val="487"/>
              </a:spcBef>
              <a:spcAft>
                <a:spcPts val="0"/>
              </a:spcAft>
              <a:buClr>
                <a:schemeClr val="dk1"/>
              </a:buClr>
              <a:buSzPts val="1949"/>
              <a:buChar char="•"/>
              <a:defRPr sz="1949"/>
            </a:lvl8pPr>
            <a:lvl9pPr marL="4114800" lvl="8" indent="-352361" algn="l">
              <a:lnSpc>
                <a:spcPct val="90000"/>
              </a:lnSpc>
              <a:spcBef>
                <a:spcPts val="487"/>
              </a:spcBef>
              <a:spcAft>
                <a:spcPts val="0"/>
              </a:spcAft>
              <a:buClr>
                <a:schemeClr val="dk1"/>
              </a:buClr>
              <a:buSzPts val="1949"/>
              <a:buChar char="•"/>
              <a:defRPr sz="1949"/>
            </a:lvl9pPr>
          </a:lstStyle>
          <a:p>
            <a:endParaRPr/>
          </a:p>
        </p:txBody>
      </p:sp>
      <p:sp>
        <p:nvSpPr>
          <p:cNvPr id="57" name="Google Shape;57;p10"/>
          <p:cNvSpPr txBox="1">
            <a:spLocks noGrp="1"/>
          </p:cNvSpPr>
          <p:nvPr>
            <p:ph type="body" idx="2"/>
          </p:nvPr>
        </p:nvSpPr>
        <p:spPr>
          <a:xfrm>
            <a:off x="818247" y="2159794"/>
            <a:ext cx="3831371" cy="4001285"/>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974"/>
              </a:spcBef>
              <a:spcAft>
                <a:spcPts val="0"/>
              </a:spcAft>
              <a:buClr>
                <a:schemeClr val="dk1"/>
              </a:buClr>
              <a:buSzPts val="1559"/>
              <a:buNone/>
              <a:defRPr sz="1559"/>
            </a:lvl1pPr>
            <a:lvl2pPr marL="914400" lvl="1" indent="-228600" algn="l">
              <a:lnSpc>
                <a:spcPct val="90000"/>
              </a:lnSpc>
              <a:spcBef>
                <a:spcPts val="487"/>
              </a:spcBef>
              <a:spcAft>
                <a:spcPts val="0"/>
              </a:spcAft>
              <a:buClr>
                <a:schemeClr val="dk1"/>
              </a:buClr>
              <a:buSzPts val="1364"/>
              <a:buNone/>
              <a:defRPr sz="1364"/>
            </a:lvl2pPr>
            <a:lvl3pPr marL="1371600" lvl="2" indent="-228600" algn="l">
              <a:lnSpc>
                <a:spcPct val="90000"/>
              </a:lnSpc>
              <a:spcBef>
                <a:spcPts val="487"/>
              </a:spcBef>
              <a:spcAft>
                <a:spcPts val="0"/>
              </a:spcAft>
              <a:buClr>
                <a:schemeClr val="dk1"/>
              </a:buClr>
              <a:buSzPts val="1169"/>
              <a:buNone/>
              <a:defRPr sz="1169"/>
            </a:lvl3pPr>
            <a:lvl4pPr marL="1828800" lvl="3" indent="-228600" algn="l">
              <a:lnSpc>
                <a:spcPct val="90000"/>
              </a:lnSpc>
              <a:spcBef>
                <a:spcPts val="487"/>
              </a:spcBef>
              <a:spcAft>
                <a:spcPts val="0"/>
              </a:spcAft>
              <a:buClr>
                <a:schemeClr val="dk1"/>
              </a:buClr>
              <a:buSzPts val="974"/>
              <a:buNone/>
              <a:defRPr sz="974"/>
            </a:lvl4pPr>
            <a:lvl5pPr marL="2286000" lvl="4" indent="-228600" algn="l">
              <a:lnSpc>
                <a:spcPct val="90000"/>
              </a:lnSpc>
              <a:spcBef>
                <a:spcPts val="487"/>
              </a:spcBef>
              <a:spcAft>
                <a:spcPts val="0"/>
              </a:spcAft>
              <a:buClr>
                <a:schemeClr val="dk1"/>
              </a:buClr>
              <a:buSzPts val="974"/>
              <a:buNone/>
              <a:defRPr sz="974"/>
            </a:lvl5pPr>
            <a:lvl6pPr marL="2743200" lvl="5" indent="-228600" algn="l">
              <a:lnSpc>
                <a:spcPct val="90000"/>
              </a:lnSpc>
              <a:spcBef>
                <a:spcPts val="487"/>
              </a:spcBef>
              <a:spcAft>
                <a:spcPts val="0"/>
              </a:spcAft>
              <a:buClr>
                <a:schemeClr val="dk1"/>
              </a:buClr>
              <a:buSzPts val="974"/>
              <a:buNone/>
              <a:defRPr sz="974"/>
            </a:lvl6pPr>
            <a:lvl7pPr marL="3200400" lvl="6" indent="-228600" algn="l">
              <a:lnSpc>
                <a:spcPct val="90000"/>
              </a:lnSpc>
              <a:spcBef>
                <a:spcPts val="487"/>
              </a:spcBef>
              <a:spcAft>
                <a:spcPts val="0"/>
              </a:spcAft>
              <a:buClr>
                <a:schemeClr val="dk1"/>
              </a:buClr>
              <a:buSzPts val="974"/>
              <a:buNone/>
              <a:defRPr sz="974"/>
            </a:lvl7pPr>
            <a:lvl8pPr marL="3657600" lvl="7" indent="-228600" algn="l">
              <a:lnSpc>
                <a:spcPct val="90000"/>
              </a:lnSpc>
              <a:spcBef>
                <a:spcPts val="487"/>
              </a:spcBef>
              <a:spcAft>
                <a:spcPts val="0"/>
              </a:spcAft>
              <a:buClr>
                <a:schemeClr val="dk1"/>
              </a:buClr>
              <a:buSzPts val="974"/>
              <a:buNone/>
              <a:defRPr sz="974"/>
            </a:lvl8pPr>
            <a:lvl9pPr marL="4114800" lvl="8" indent="-228600" algn="l">
              <a:lnSpc>
                <a:spcPct val="90000"/>
              </a:lnSpc>
              <a:spcBef>
                <a:spcPts val="487"/>
              </a:spcBef>
              <a:spcAft>
                <a:spcPts val="0"/>
              </a:spcAft>
              <a:buClr>
                <a:schemeClr val="dk1"/>
              </a:buClr>
              <a:buSzPts val="974"/>
              <a:buNone/>
              <a:defRPr sz="974"/>
            </a:lvl9pPr>
          </a:lstStyle>
          <a:p>
            <a:endParaRPr/>
          </a:p>
        </p:txBody>
      </p:sp>
      <p:sp>
        <p:nvSpPr>
          <p:cNvPr id="58" name="Google Shape;58;p10"/>
          <p:cNvSpPr txBox="1">
            <a:spLocks noGrp="1"/>
          </p:cNvSpPr>
          <p:nvPr>
            <p:ph type="dt" idx="10"/>
          </p:nvPr>
        </p:nvSpPr>
        <p:spPr>
          <a:xfrm>
            <a:off x="816699" y="6672697"/>
            <a:ext cx="2672834" cy="38329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3935006" y="6672697"/>
            <a:ext cx="4009251" cy="38329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8389730" y="6672697"/>
            <a:ext cx="2672834" cy="38329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O"/>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818247" y="479954"/>
            <a:ext cx="3831371" cy="167984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118"/>
              <a:buFont typeface="Calibri"/>
              <a:buNone/>
              <a:defRPr sz="3118"/>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1"/>
          <p:cNvSpPr>
            <a:spLocks noGrp="1"/>
          </p:cNvSpPr>
          <p:nvPr>
            <p:ph type="pic" idx="2"/>
          </p:nvPr>
        </p:nvSpPr>
        <p:spPr>
          <a:xfrm>
            <a:off x="5050234" y="1036569"/>
            <a:ext cx="6013877" cy="5116178"/>
          </a:xfrm>
          <a:prstGeom prst="rect">
            <a:avLst/>
          </a:prstGeom>
          <a:noFill/>
          <a:ln>
            <a:noFill/>
          </a:ln>
        </p:spPr>
      </p:sp>
      <p:sp>
        <p:nvSpPr>
          <p:cNvPr id="64" name="Google Shape;64;p11"/>
          <p:cNvSpPr txBox="1">
            <a:spLocks noGrp="1"/>
          </p:cNvSpPr>
          <p:nvPr>
            <p:ph type="body" idx="1"/>
          </p:nvPr>
        </p:nvSpPr>
        <p:spPr>
          <a:xfrm>
            <a:off x="818247" y="2159794"/>
            <a:ext cx="3831371" cy="4001285"/>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974"/>
              </a:spcBef>
              <a:spcAft>
                <a:spcPts val="0"/>
              </a:spcAft>
              <a:buClr>
                <a:schemeClr val="dk1"/>
              </a:buClr>
              <a:buSzPts val="1559"/>
              <a:buNone/>
              <a:defRPr sz="1559"/>
            </a:lvl1pPr>
            <a:lvl2pPr marL="914400" lvl="1" indent="-228600" algn="l">
              <a:lnSpc>
                <a:spcPct val="90000"/>
              </a:lnSpc>
              <a:spcBef>
                <a:spcPts val="487"/>
              </a:spcBef>
              <a:spcAft>
                <a:spcPts val="0"/>
              </a:spcAft>
              <a:buClr>
                <a:schemeClr val="dk1"/>
              </a:buClr>
              <a:buSzPts val="1364"/>
              <a:buNone/>
              <a:defRPr sz="1364"/>
            </a:lvl2pPr>
            <a:lvl3pPr marL="1371600" lvl="2" indent="-228600" algn="l">
              <a:lnSpc>
                <a:spcPct val="90000"/>
              </a:lnSpc>
              <a:spcBef>
                <a:spcPts val="487"/>
              </a:spcBef>
              <a:spcAft>
                <a:spcPts val="0"/>
              </a:spcAft>
              <a:buClr>
                <a:schemeClr val="dk1"/>
              </a:buClr>
              <a:buSzPts val="1169"/>
              <a:buNone/>
              <a:defRPr sz="1169"/>
            </a:lvl3pPr>
            <a:lvl4pPr marL="1828800" lvl="3" indent="-228600" algn="l">
              <a:lnSpc>
                <a:spcPct val="90000"/>
              </a:lnSpc>
              <a:spcBef>
                <a:spcPts val="487"/>
              </a:spcBef>
              <a:spcAft>
                <a:spcPts val="0"/>
              </a:spcAft>
              <a:buClr>
                <a:schemeClr val="dk1"/>
              </a:buClr>
              <a:buSzPts val="974"/>
              <a:buNone/>
              <a:defRPr sz="974"/>
            </a:lvl4pPr>
            <a:lvl5pPr marL="2286000" lvl="4" indent="-228600" algn="l">
              <a:lnSpc>
                <a:spcPct val="90000"/>
              </a:lnSpc>
              <a:spcBef>
                <a:spcPts val="487"/>
              </a:spcBef>
              <a:spcAft>
                <a:spcPts val="0"/>
              </a:spcAft>
              <a:buClr>
                <a:schemeClr val="dk1"/>
              </a:buClr>
              <a:buSzPts val="974"/>
              <a:buNone/>
              <a:defRPr sz="974"/>
            </a:lvl5pPr>
            <a:lvl6pPr marL="2743200" lvl="5" indent="-228600" algn="l">
              <a:lnSpc>
                <a:spcPct val="90000"/>
              </a:lnSpc>
              <a:spcBef>
                <a:spcPts val="487"/>
              </a:spcBef>
              <a:spcAft>
                <a:spcPts val="0"/>
              </a:spcAft>
              <a:buClr>
                <a:schemeClr val="dk1"/>
              </a:buClr>
              <a:buSzPts val="974"/>
              <a:buNone/>
              <a:defRPr sz="974"/>
            </a:lvl6pPr>
            <a:lvl7pPr marL="3200400" lvl="6" indent="-228600" algn="l">
              <a:lnSpc>
                <a:spcPct val="90000"/>
              </a:lnSpc>
              <a:spcBef>
                <a:spcPts val="487"/>
              </a:spcBef>
              <a:spcAft>
                <a:spcPts val="0"/>
              </a:spcAft>
              <a:buClr>
                <a:schemeClr val="dk1"/>
              </a:buClr>
              <a:buSzPts val="974"/>
              <a:buNone/>
              <a:defRPr sz="974"/>
            </a:lvl7pPr>
            <a:lvl8pPr marL="3657600" lvl="7" indent="-228600" algn="l">
              <a:lnSpc>
                <a:spcPct val="90000"/>
              </a:lnSpc>
              <a:spcBef>
                <a:spcPts val="487"/>
              </a:spcBef>
              <a:spcAft>
                <a:spcPts val="0"/>
              </a:spcAft>
              <a:buClr>
                <a:schemeClr val="dk1"/>
              </a:buClr>
              <a:buSzPts val="974"/>
              <a:buNone/>
              <a:defRPr sz="974"/>
            </a:lvl8pPr>
            <a:lvl9pPr marL="4114800" lvl="8" indent="-228600" algn="l">
              <a:lnSpc>
                <a:spcPct val="90000"/>
              </a:lnSpc>
              <a:spcBef>
                <a:spcPts val="487"/>
              </a:spcBef>
              <a:spcAft>
                <a:spcPts val="0"/>
              </a:spcAft>
              <a:buClr>
                <a:schemeClr val="dk1"/>
              </a:buClr>
              <a:buSzPts val="974"/>
              <a:buNone/>
              <a:defRPr sz="974"/>
            </a:lvl9pPr>
          </a:lstStyle>
          <a:p>
            <a:endParaRPr/>
          </a:p>
        </p:txBody>
      </p:sp>
      <p:sp>
        <p:nvSpPr>
          <p:cNvPr id="65" name="Google Shape;65;p11"/>
          <p:cNvSpPr txBox="1">
            <a:spLocks noGrp="1"/>
          </p:cNvSpPr>
          <p:nvPr>
            <p:ph type="dt" idx="10"/>
          </p:nvPr>
        </p:nvSpPr>
        <p:spPr>
          <a:xfrm>
            <a:off x="816699" y="6672697"/>
            <a:ext cx="2672834" cy="38329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3935006" y="6672697"/>
            <a:ext cx="4009251" cy="38329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8389730" y="6672697"/>
            <a:ext cx="2672834" cy="38329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O"/>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816700" y="383297"/>
            <a:ext cx="10245864" cy="1391534"/>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287"/>
              <a:buFont typeface="Calibri"/>
              <a:buNone/>
              <a:defRPr sz="4287"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816700" y="1916484"/>
            <a:ext cx="10245864" cy="4567898"/>
          </a:xfrm>
          <a:prstGeom prst="rect">
            <a:avLst/>
          </a:prstGeom>
          <a:noFill/>
          <a:ln>
            <a:noFill/>
          </a:ln>
        </p:spPr>
        <p:txBody>
          <a:bodyPr spcFirstLastPara="1" wrap="square" lIns="91425" tIns="45700" rIns="91425" bIns="45700" anchor="t" anchorCtr="0">
            <a:normAutofit/>
          </a:bodyPr>
          <a:lstStyle>
            <a:lvl1pPr marL="457200" marR="0" lvl="0" indent="-401828" algn="l" rtl="0">
              <a:lnSpc>
                <a:spcPct val="90000"/>
              </a:lnSpc>
              <a:spcBef>
                <a:spcPts val="974"/>
              </a:spcBef>
              <a:spcAft>
                <a:spcPts val="0"/>
              </a:spcAft>
              <a:buClr>
                <a:schemeClr val="dk1"/>
              </a:buClr>
              <a:buSzPts val="2728"/>
              <a:buFont typeface="Arial"/>
              <a:buChar char="•"/>
              <a:defRPr sz="2728" b="0" i="0" u="none" strike="noStrike" cap="none">
                <a:solidFill>
                  <a:schemeClr val="dk1"/>
                </a:solidFill>
                <a:latin typeface="Calibri"/>
                <a:ea typeface="Calibri"/>
                <a:cs typeface="Calibri"/>
                <a:sym typeface="Calibri"/>
              </a:defRPr>
            </a:lvl1pPr>
            <a:lvl2pPr marL="914400" marR="0" lvl="1" indent="-377062" algn="l" rtl="0">
              <a:lnSpc>
                <a:spcPct val="90000"/>
              </a:lnSpc>
              <a:spcBef>
                <a:spcPts val="487"/>
              </a:spcBef>
              <a:spcAft>
                <a:spcPts val="0"/>
              </a:spcAft>
              <a:buClr>
                <a:schemeClr val="dk1"/>
              </a:buClr>
              <a:buSzPts val="2338"/>
              <a:buFont typeface="Arial"/>
              <a:buChar char="•"/>
              <a:defRPr sz="2338" b="0" i="0" u="none" strike="noStrike" cap="none">
                <a:solidFill>
                  <a:schemeClr val="dk1"/>
                </a:solidFill>
                <a:latin typeface="Calibri"/>
                <a:ea typeface="Calibri"/>
                <a:cs typeface="Calibri"/>
                <a:sym typeface="Calibri"/>
              </a:defRPr>
            </a:lvl2pPr>
            <a:lvl3pPr marL="1371600" marR="0" lvl="2" indent="-352361" algn="l" rtl="0">
              <a:lnSpc>
                <a:spcPct val="90000"/>
              </a:lnSpc>
              <a:spcBef>
                <a:spcPts val="487"/>
              </a:spcBef>
              <a:spcAft>
                <a:spcPts val="0"/>
              </a:spcAft>
              <a:buClr>
                <a:schemeClr val="dk1"/>
              </a:buClr>
              <a:buSzPts val="1949"/>
              <a:buFont typeface="Arial"/>
              <a:buChar char="•"/>
              <a:defRPr sz="1949" b="0" i="0" u="none" strike="noStrike" cap="none">
                <a:solidFill>
                  <a:schemeClr val="dk1"/>
                </a:solidFill>
                <a:latin typeface="Calibri"/>
                <a:ea typeface="Calibri"/>
                <a:cs typeface="Calibri"/>
                <a:sym typeface="Calibri"/>
              </a:defRPr>
            </a:lvl3pPr>
            <a:lvl4pPr marL="1828800" marR="0" lvl="3" indent="-339979" algn="l" rtl="0">
              <a:lnSpc>
                <a:spcPct val="90000"/>
              </a:lnSpc>
              <a:spcBef>
                <a:spcPts val="487"/>
              </a:spcBef>
              <a:spcAft>
                <a:spcPts val="0"/>
              </a:spcAft>
              <a:buClr>
                <a:schemeClr val="dk1"/>
              </a:buClr>
              <a:buSzPts val="1754"/>
              <a:buFont typeface="Arial"/>
              <a:buChar char="•"/>
              <a:defRPr sz="1754" b="0" i="0" u="none" strike="noStrike" cap="none">
                <a:solidFill>
                  <a:schemeClr val="dk1"/>
                </a:solidFill>
                <a:latin typeface="Calibri"/>
                <a:ea typeface="Calibri"/>
                <a:cs typeface="Calibri"/>
                <a:sym typeface="Calibri"/>
              </a:defRPr>
            </a:lvl4pPr>
            <a:lvl5pPr marL="2286000" marR="0" lvl="4" indent="-339979" algn="l" rtl="0">
              <a:lnSpc>
                <a:spcPct val="90000"/>
              </a:lnSpc>
              <a:spcBef>
                <a:spcPts val="487"/>
              </a:spcBef>
              <a:spcAft>
                <a:spcPts val="0"/>
              </a:spcAft>
              <a:buClr>
                <a:schemeClr val="dk1"/>
              </a:buClr>
              <a:buSzPts val="1754"/>
              <a:buFont typeface="Arial"/>
              <a:buChar char="•"/>
              <a:defRPr sz="1754" b="0" i="0" u="none" strike="noStrike" cap="none">
                <a:solidFill>
                  <a:schemeClr val="dk1"/>
                </a:solidFill>
                <a:latin typeface="Calibri"/>
                <a:ea typeface="Calibri"/>
                <a:cs typeface="Calibri"/>
                <a:sym typeface="Calibri"/>
              </a:defRPr>
            </a:lvl5pPr>
            <a:lvl6pPr marL="2743200" marR="0" lvl="5" indent="-339979" algn="l" rtl="0">
              <a:lnSpc>
                <a:spcPct val="90000"/>
              </a:lnSpc>
              <a:spcBef>
                <a:spcPts val="487"/>
              </a:spcBef>
              <a:spcAft>
                <a:spcPts val="0"/>
              </a:spcAft>
              <a:buClr>
                <a:schemeClr val="dk1"/>
              </a:buClr>
              <a:buSzPts val="1754"/>
              <a:buFont typeface="Arial"/>
              <a:buChar char="•"/>
              <a:defRPr sz="1754" b="0" i="0" u="none" strike="noStrike" cap="none">
                <a:solidFill>
                  <a:schemeClr val="dk1"/>
                </a:solidFill>
                <a:latin typeface="Calibri"/>
                <a:ea typeface="Calibri"/>
                <a:cs typeface="Calibri"/>
                <a:sym typeface="Calibri"/>
              </a:defRPr>
            </a:lvl6pPr>
            <a:lvl7pPr marL="3200400" marR="0" lvl="6" indent="-339979" algn="l" rtl="0">
              <a:lnSpc>
                <a:spcPct val="90000"/>
              </a:lnSpc>
              <a:spcBef>
                <a:spcPts val="487"/>
              </a:spcBef>
              <a:spcAft>
                <a:spcPts val="0"/>
              </a:spcAft>
              <a:buClr>
                <a:schemeClr val="dk1"/>
              </a:buClr>
              <a:buSzPts val="1754"/>
              <a:buFont typeface="Arial"/>
              <a:buChar char="•"/>
              <a:defRPr sz="1754" b="0" i="0" u="none" strike="noStrike" cap="none">
                <a:solidFill>
                  <a:schemeClr val="dk1"/>
                </a:solidFill>
                <a:latin typeface="Calibri"/>
                <a:ea typeface="Calibri"/>
                <a:cs typeface="Calibri"/>
                <a:sym typeface="Calibri"/>
              </a:defRPr>
            </a:lvl7pPr>
            <a:lvl8pPr marL="3657600" marR="0" lvl="7" indent="-339978" algn="l" rtl="0">
              <a:lnSpc>
                <a:spcPct val="90000"/>
              </a:lnSpc>
              <a:spcBef>
                <a:spcPts val="487"/>
              </a:spcBef>
              <a:spcAft>
                <a:spcPts val="0"/>
              </a:spcAft>
              <a:buClr>
                <a:schemeClr val="dk1"/>
              </a:buClr>
              <a:buSzPts val="1754"/>
              <a:buFont typeface="Arial"/>
              <a:buChar char="•"/>
              <a:defRPr sz="1754" b="0" i="0" u="none" strike="noStrike" cap="none">
                <a:solidFill>
                  <a:schemeClr val="dk1"/>
                </a:solidFill>
                <a:latin typeface="Calibri"/>
                <a:ea typeface="Calibri"/>
                <a:cs typeface="Calibri"/>
                <a:sym typeface="Calibri"/>
              </a:defRPr>
            </a:lvl8pPr>
            <a:lvl9pPr marL="4114800" marR="0" lvl="8" indent="-339978" algn="l" rtl="0">
              <a:lnSpc>
                <a:spcPct val="90000"/>
              </a:lnSpc>
              <a:spcBef>
                <a:spcPts val="487"/>
              </a:spcBef>
              <a:spcAft>
                <a:spcPts val="0"/>
              </a:spcAft>
              <a:buClr>
                <a:schemeClr val="dk1"/>
              </a:buClr>
              <a:buSzPts val="1754"/>
              <a:buFont typeface="Arial"/>
              <a:buChar char="•"/>
              <a:defRPr sz="1754"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816699" y="6672697"/>
            <a:ext cx="2672834" cy="38329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169"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3935006" y="6672697"/>
            <a:ext cx="4009251" cy="383297"/>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169"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8389730" y="6672697"/>
            <a:ext cx="2672834" cy="383297"/>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169"/>
              <a:buFont typeface="Arial"/>
              <a:buNone/>
              <a:defRPr sz="1169"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O"/>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t="49" b="49"/>
          <a:stretch/>
        </p:blipFill>
        <p:spPr>
          <a:xfrm>
            <a:off x="2380" y="5556"/>
            <a:ext cx="11883682" cy="7193757"/>
          </a:xfrm>
          <a:prstGeom prst="rect">
            <a:avLst/>
          </a:prstGeom>
          <a:noFill/>
          <a:ln>
            <a:noFill/>
          </a:ln>
        </p:spPr>
      </p:pic>
      <p:sp>
        <p:nvSpPr>
          <p:cNvPr id="85" name="Google Shape;85;p1"/>
          <p:cNvSpPr txBox="1">
            <a:spLocks noGrp="1"/>
          </p:cNvSpPr>
          <p:nvPr>
            <p:ph type="ctrTitle"/>
          </p:nvPr>
        </p:nvSpPr>
        <p:spPr>
          <a:xfrm>
            <a:off x="1617693" y="6143872"/>
            <a:ext cx="8909400" cy="768600"/>
          </a:xfrm>
          <a:prstGeom prst="rect">
            <a:avLst/>
          </a:prstGeom>
          <a:noFill/>
          <a:ln>
            <a:noFill/>
          </a:ln>
        </p:spPr>
        <p:txBody>
          <a:bodyPr spcFirstLastPara="1" wrap="square" lIns="91425" tIns="45700" rIns="91425" bIns="45700" anchor="b" anchorCtr="0">
            <a:normAutofit fontScale="90000"/>
          </a:bodyPr>
          <a:lstStyle/>
          <a:p>
            <a:pPr marL="0" lvl="0" indent="0" algn="ctr" rtl="0">
              <a:lnSpc>
                <a:spcPct val="100000"/>
              </a:lnSpc>
              <a:spcBef>
                <a:spcPts val="0"/>
              </a:spcBef>
              <a:spcAft>
                <a:spcPts val="0"/>
              </a:spcAft>
              <a:buClr>
                <a:schemeClr val="dk1"/>
              </a:buClr>
              <a:buSzPct val="99213"/>
              <a:buFont typeface="Calibri"/>
              <a:buNone/>
            </a:pPr>
            <a:r>
              <a:rPr lang="es-MX" b="1" dirty="0">
                <a:solidFill>
                  <a:srgbClr val="1155CC"/>
                </a:solidFill>
                <a:latin typeface="Public Sans"/>
                <a:ea typeface="Public Sans"/>
                <a:cs typeface="Public Sans"/>
                <a:sym typeface="Public Sans"/>
              </a:rPr>
              <a:t>I Informe de Zonas</a:t>
            </a:r>
            <a:br>
              <a:rPr lang="es-MX" b="1" dirty="0">
                <a:solidFill>
                  <a:srgbClr val="1155CC"/>
                </a:solidFill>
                <a:latin typeface="Public Sans"/>
                <a:ea typeface="Public Sans"/>
                <a:cs typeface="Public Sans"/>
                <a:sym typeface="Public Sans"/>
              </a:rPr>
            </a:br>
            <a:r>
              <a:rPr lang="es-MX" b="1" dirty="0">
                <a:solidFill>
                  <a:srgbClr val="1155CC"/>
                </a:solidFill>
                <a:latin typeface="Public Sans"/>
                <a:ea typeface="Public Sans"/>
                <a:cs typeface="Public Sans"/>
                <a:sym typeface="Public Sans"/>
              </a:rPr>
              <a:t> COMTAC 2024</a:t>
            </a:r>
            <a:br>
              <a:rPr lang="es-MX" b="1" dirty="0">
                <a:solidFill>
                  <a:srgbClr val="1155CC"/>
                </a:solidFill>
                <a:latin typeface="Public Sans"/>
                <a:ea typeface="Public Sans"/>
                <a:cs typeface="Public Sans"/>
                <a:sym typeface="Public Sans"/>
              </a:rPr>
            </a:br>
            <a:r>
              <a:rPr lang="es-MX" b="1" dirty="0">
                <a:solidFill>
                  <a:srgbClr val="1155CC"/>
                </a:solidFill>
                <a:latin typeface="Public Sans"/>
                <a:ea typeface="Public Sans"/>
                <a:cs typeface="Public Sans"/>
                <a:sym typeface="Public Sans"/>
              </a:rPr>
              <a:t>Huila y Tolima</a:t>
            </a:r>
            <a:endParaRPr b="1" dirty="0">
              <a:solidFill>
                <a:srgbClr val="1155CC"/>
              </a:solidFill>
              <a:latin typeface="Public Sans"/>
              <a:ea typeface="Public Sans"/>
              <a:cs typeface="Public Sans"/>
              <a:sym typeface="Public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pic>
        <p:nvPicPr>
          <p:cNvPr id="91" name="Google Shape;91;g1dee818c1e5_0_2"/>
          <p:cNvPicPr preferRelativeResize="0"/>
          <p:nvPr/>
        </p:nvPicPr>
        <p:blipFill rotWithShape="1">
          <a:blip r:embed="rId3">
            <a:alphaModFix/>
          </a:blip>
          <a:srcRect/>
          <a:stretch/>
        </p:blipFill>
        <p:spPr>
          <a:xfrm>
            <a:off x="0" y="524"/>
            <a:ext cx="11879248" cy="7198251"/>
          </a:xfrm>
          <a:prstGeom prst="rect">
            <a:avLst/>
          </a:prstGeom>
          <a:noFill/>
          <a:ln>
            <a:noFill/>
          </a:ln>
        </p:spPr>
      </p:pic>
      <p:graphicFrame>
        <p:nvGraphicFramePr>
          <p:cNvPr id="2" name="Tabla 1"/>
          <p:cNvGraphicFramePr>
            <a:graphicFrameLocks noGrp="1"/>
          </p:cNvGraphicFramePr>
          <p:nvPr>
            <p:extLst>
              <p:ext uri="{D42A27DB-BD31-4B8C-83A1-F6EECF244321}">
                <p14:modId xmlns:p14="http://schemas.microsoft.com/office/powerpoint/2010/main" val="1888262204"/>
              </p:ext>
            </p:extLst>
          </p:nvPr>
        </p:nvGraphicFramePr>
        <p:xfrm>
          <a:off x="244677" y="620471"/>
          <a:ext cx="11389894" cy="6518068"/>
        </p:xfrm>
        <a:graphic>
          <a:graphicData uri="http://schemas.openxmlformats.org/drawingml/2006/table">
            <a:tbl>
              <a:tblPr>
                <a:tableStyleId>{D7AC3CCA-C797-4891-BE02-D94E43425B78}</a:tableStyleId>
              </a:tblPr>
              <a:tblGrid>
                <a:gridCol w="1406160">
                  <a:extLst>
                    <a:ext uri="{9D8B030D-6E8A-4147-A177-3AD203B41FA5}">
                      <a16:colId xmlns:a16="http://schemas.microsoft.com/office/drawing/2014/main" val="940579184"/>
                    </a:ext>
                  </a:extLst>
                </a:gridCol>
                <a:gridCol w="1167112">
                  <a:extLst>
                    <a:ext uri="{9D8B030D-6E8A-4147-A177-3AD203B41FA5}">
                      <a16:colId xmlns:a16="http://schemas.microsoft.com/office/drawing/2014/main" val="2133180775"/>
                    </a:ext>
                  </a:extLst>
                </a:gridCol>
                <a:gridCol w="1265544">
                  <a:extLst>
                    <a:ext uri="{9D8B030D-6E8A-4147-A177-3AD203B41FA5}">
                      <a16:colId xmlns:a16="http://schemas.microsoft.com/office/drawing/2014/main" val="370151632"/>
                    </a:ext>
                  </a:extLst>
                </a:gridCol>
                <a:gridCol w="3177921">
                  <a:extLst>
                    <a:ext uri="{9D8B030D-6E8A-4147-A177-3AD203B41FA5}">
                      <a16:colId xmlns:a16="http://schemas.microsoft.com/office/drawing/2014/main" val="3696083872"/>
                    </a:ext>
                  </a:extLst>
                </a:gridCol>
                <a:gridCol w="2596979">
                  <a:extLst>
                    <a:ext uri="{9D8B030D-6E8A-4147-A177-3AD203B41FA5}">
                      <a16:colId xmlns:a16="http://schemas.microsoft.com/office/drawing/2014/main" val="3851101828"/>
                    </a:ext>
                  </a:extLst>
                </a:gridCol>
                <a:gridCol w="1776178">
                  <a:extLst>
                    <a:ext uri="{9D8B030D-6E8A-4147-A177-3AD203B41FA5}">
                      <a16:colId xmlns:a16="http://schemas.microsoft.com/office/drawing/2014/main" val="1434400425"/>
                    </a:ext>
                  </a:extLst>
                </a:gridCol>
              </a:tblGrid>
              <a:tr h="80686">
                <a:tc rowSpan="2">
                  <a:txBody>
                    <a:bodyPr/>
                    <a:lstStyle/>
                    <a:p>
                      <a:pPr algn="ctr" fontAlgn="ctr"/>
                      <a:r>
                        <a:rPr lang="es-419" sz="1100" b="1" u="none" strike="noStrike" dirty="0">
                          <a:solidFill>
                            <a:schemeClr val="bg1"/>
                          </a:solidFill>
                          <a:effectLst/>
                        </a:rPr>
                        <a:t>Numeral de la Circular</a:t>
                      </a:r>
                      <a:endParaRPr lang="es-419" sz="1100" b="1" i="0" u="none" strike="noStrike" dirty="0">
                        <a:solidFill>
                          <a:schemeClr val="bg1"/>
                        </a:solidFill>
                        <a:effectLst/>
                        <a:latin typeface="Arial" panose="020B0604020202020204" pitchFamily="34" charset="0"/>
                      </a:endParaRPr>
                    </a:p>
                  </a:txBody>
                  <a:tcPr marL="5043" marR="5043" marT="5043" marB="0" anchor="ctr">
                    <a:solidFill>
                      <a:schemeClr val="tx1">
                        <a:lumMod val="50000"/>
                        <a:lumOff val="50000"/>
                      </a:schemeClr>
                    </a:solidFill>
                  </a:tcPr>
                </a:tc>
                <a:tc rowSpan="2">
                  <a:txBody>
                    <a:bodyPr/>
                    <a:lstStyle/>
                    <a:p>
                      <a:pPr algn="ctr" fontAlgn="ctr"/>
                      <a:r>
                        <a:rPr lang="es-419" sz="1100" b="1" u="none" strike="noStrike" dirty="0">
                          <a:solidFill>
                            <a:schemeClr val="bg1"/>
                          </a:solidFill>
                          <a:effectLst/>
                        </a:rPr>
                        <a:t>Subtemas</a:t>
                      </a:r>
                      <a:endParaRPr lang="es-419" sz="1100" b="1" i="0" u="none" strike="noStrike" dirty="0">
                        <a:solidFill>
                          <a:schemeClr val="bg1"/>
                        </a:solidFill>
                        <a:effectLst/>
                        <a:latin typeface="Arial" panose="020B0604020202020204" pitchFamily="34" charset="0"/>
                      </a:endParaRPr>
                    </a:p>
                  </a:txBody>
                  <a:tcPr marL="5043" marR="5043" marT="5043" marB="0" anchor="ctr">
                    <a:solidFill>
                      <a:schemeClr val="tx1">
                        <a:lumMod val="50000"/>
                        <a:lumOff val="50000"/>
                      </a:schemeClr>
                    </a:solidFill>
                  </a:tcPr>
                </a:tc>
                <a:tc gridSpan="4">
                  <a:txBody>
                    <a:bodyPr/>
                    <a:lstStyle/>
                    <a:p>
                      <a:pPr algn="ctr" fontAlgn="ctr"/>
                      <a:r>
                        <a:rPr lang="es-419" sz="1100" b="1" u="none" strike="noStrike" dirty="0">
                          <a:solidFill>
                            <a:schemeClr val="bg1"/>
                          </a:solidFill>
                          <a:effectLst/>
                        </a:rPr>
                        <a:t>% Avance a abril de 2024</a:t>
                      </a:r>
                      <a:endParaRPr lang="es-419" sz="1100" b="1" i="0" u="none" strike="noStrike" dirty="0">
                        <a:solidFill>
                          <a:schemeClr val="bg1"/>
                        </a:solidFill>
                        <a:effectLst/>
                        <a:latin typeface="Arial" panose="020B0604020202020204" pitchFamily="34" charset="0"/>
                      </a:endParaRPr>
                    </a:p>
                  </a:txBody>
                  <a:tcPr marL="5043" marR="5043" marT="5043" marB="0" anchor="ctr">
                    <a:solidFill>
                      <a:schemeClr val="tx1">
                        <a:lumMod val="50000"/>
                        <a:lumOff val="50000"/>
                      </a:schemeClr>
                    </a:solidFill>
                  </a:tcPr>
                </a:tc>
                <a:tc hMerge="1">
                  <a:txBody>
                    <a:bodyPr/>
                    <a:lstStyle/>
                    <a:p>
                      <a:endParaRPr lang="es-419"/>
                    </a:p>
                  </a:txBody>
                  <a:tcPr/>
                </a:tc>
                <a:tc hMerge="1">
                  <a:txBody>
                    <a:bodyPr/>
                    <a:lstStyle/>
                    <a:p>
                      <a:endParaRPr lang="es-419"/>
                    </a:p>
                  </a:txBody>
                  <a:tcPr/>
                </a:tc>
                <a:tc hMerge="1">
                  <a:txBody>
                    <a:bodyPr/>
                    <a:lstStyle/>
                    <a:p>
                      <a:endParaRPr lang="es-419"/>
                    </a:p>
                  </a:txBody>
                  <a:tcPr/>
                </a:tc>
                <a:extLst>
                  <a:ext uri="{0D108BD9-81ED-4DB2-BD59-A6C34878D82A}">
                    <a16:rowId xmlns:a16="http://schemas.microsoft.com/office/drawing/2014/main" val="459538490"/>
                  </a:ext>
                </a:extLst>
              </a:tr>
              <a:tr h="151286">
                <a:tc vMerge="1">
                  <a:txBody>
                    <a:bodyPr/>
                    <a:lstStyle/>
                    <a:p>
                      <a:endParaRPr lang="es-419"/>
                    </a:p>
                  </a:txBody>
                  <a:tcPr/>
                </a:tc>
                <a:tc vMerge="1">
                  <a:txBody>
                    <a:bodyPr/>
                    <a:lstStyle/>
                    <a:p>
                      <a:endParaRPr lang="es-419"/>
                    </a:p>
                  </a:txBody>
                  <a:tcPr/>
                </a:tc>
                <a:tc>
                  <a:txBody>
                    <a:bodyPr/>
                    <a:lstStyle/>
                    <a:p>
                      <a:pPr algn="ctr" fontAlgn="ctr"/>
                      <a:r>
                        <a:rPr lang="es-419" sz="1100" b="1" u="none" strike="noStrike" dirty="0">
                          <a:solidFill>
                            <a:schemeClr val="bg1"/>
                          </a:solidFill>
                          <a:effectLst/>
                        </a:rPr>
                        <a:t>Comfenalco Tolima</a:t>
                      </a:r>
                      <a:endParaRPr lang="es-419" sz="1100" b="1" i="0" u="none" strike="noStrike" dirty="0">
                        <a:solidFill>
                          <a:schemeClr val="bg1"/>
                        </a:solidFill>
                        <a:effectLst/>
                        <a:latin typeface="Arial" panose="020B0604020202020204" pitchFamily="34" charset="0"/>
                      </a:endParaRPr>
                    </a:p>
                  </a:txBody>
                  <a:tcPr marL="5043" marR="5043" marT="5043" marB="0" anchor="ctr">
                    <a:solidFill>
                      <a:schemeClr val="tx1">
                        <a:lumMod val="50000"/>
                        <a:lumOff val="50000"/>
                      </a:schemeClr>
                    </a:solidFill>
                  </a:tcPr>
                </a:tc>
                <a:tc>
                  <a:txBody>
                    <a:bodyPr/>
                    <a:lstStyle/>
                    <a:p>
                      <a:pPr algn="ctr" fontAlgn="ctr"/>
                      <a:r>
                        <a:rPr lang="es-419" sz="1100" b="1" u="none" strike="noStrike" dirty="0">
                          <a:solidFill>
                            <a:schemeClr val="bg1"/>
                          </a:solidFill>
                          <a:effectLst/>
                        </a:rPr>
                        <a:t>Comfamiliar Huila</a:t>
                      </a:r>
                      <a:endParaRPr lang="es-419" sz="1100" b="1" i="0" u="none" strike="noStrike" dirty="0">
                        <a:solidFill>
                          <a:schemeClr val="bg1"/>
                        </a:solidFill>
                        <a:effectLst/>
                        <a:latin typeface="Arial" panose="020B0604020202020204" pitchFamily="34" charset="0"/>
                      </a:endParaRPr>
                    </a:p>
                  </a:txBody>
                  <a:tcPr marL="5043" marR="5043" marT="5043" marB="0" anchor="ctr">
                    <a:solidFill>
                      <a:schemeClr val="tx1">
                        <a:lumMod val="50000"/>
                        <a:lumOff val="50000"/>
                      </a:schemeClr>
                    </a:solidFill>
                  </a:tcPr>
                </a:tc>
                <a:tc>
                  <a:txBody>
                    <a:bodyPr/>
                    <a:lstStyle/>
                    <a:p>
                      <a:pPr algn="ctr" fontAlgn="ctr"/>
                      <a:r>
                        <a:rPr lang="es-419" sz="1100" b="1" u="none" strike="noStrike" dirty="0">
                          <a:solidFill>
                            <a:schemeClr val="bg1"/>
                          </a:solidFill>
                          <a:effectLst/>
                        </a:rPr>
                        <a:t>Cafasur</a:t>
                      </a:r>
                      <a:endParaRPr lang="es-419" sz="1100" b="1" i="0" u="none" strike="noStrike" dirty="0">
                        <a:solidFill>
                          <a:schemeClr val="bg1"/>
                        </a:solidFill>
                        <a:effectLst/>
                        <a:latin typeface="Arial" panose="020B0604020202020204" pitchFamily="34" charset="0"/>
                      </a:endParaRPr>
                    </a:p>
                  </a:txBody>
                  <a:tcPr marL="5043" marR="5043" marT="5043" marB="0" anchor="ctr">
                    <a:solidFill>
                      <a:schemeClr val="tx1">
                        <a:lumMod val="50000"/>
                        <a:lumOff val="50000"/>
                      </a:schemeClr>
                    </a:solidFill>
                  </a:tcPr>
                </a:tc>
                <a:tc>
                  <a:txBody>
                    <a:bodyPr/>
                    <a:lstStyle/>
                    <a:p>
                      <a:pPr algn="ctr" fontAlgn="ctr"/>
                      <a:r>
                        <a:rPr lang="es-419" sz="1100" b="1" u="none" strike="noStrike" dirty="0">
                          <a:solidFill>
                            <a:schemeClr val="bg1"/>
                          </a:solidFill>
                          <a:effectLst/>
                        </a:rPr>
                        <a:t>Comfatolima</a:t>
                      </a:r>
                      <a:endParaRPr lang="es-419" sz="1100" b="1" i="0" u="none" strike="noStrike" dirty="0">
                        <a:solidFill>
                          <a:schemeClr val="bg1"/>
                        </a:solidFill>
                        <a:effectLst/>
                        <a:latin typeface="Arial" panose="020B0604020202020204" pitchFamily="34" charset="0"/>
                      </a:endParaRPr>
                    </a:p>
                  </a:txBody>
                  <a:tcPr marL="5043" marR="5043" marT="5043" marB="0" anchor="ctr">
                    <a:solidFill>
                      <a:schemeClr val="tx1">
                        <a:lumMod val="50000"/>
                        <a:lumOff val="50000"/>
                      </a:schemeClr>
                    </a:solidFill>
                  </a:tcPr>
                </a:tc>
                <a:extLst>
                  <a:ext uri="{0D108BD9-81ED-4DB2-BD59-A6C34878D82A}">
                    <a16:rowId xmlns:a16="http://schemas.microsoft.com/office/drawing/2014/main" val="2843453350"/>
                  </a:ext>
                </a:extLst>
              </a:tr>
              <a:tr h="327785">
                <a:tc>
                  <a:txBody>
                    <a:bodyPr/>
                    <a:lstStyle/>
                    <a:p>
                      <a:pPr algn="just" fontAlgn="ctr"/>
                      <a:r>
                        <a:rPr lang="es-419" sz="1100" u="none" strike="noStrike" dirty="0">
                          <a:effectLst/>
                        </a:rPr>
                        <a:t>4.5.2 Chat</a:t>
                      </a:r>
                      <a:endParaRPr lang="es-419" sz="1100" b="1"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just" fontAlgn="ctr"/>
                      <a:r>
                        <a:rPr lang="es-ES" sz="1100" u="none" strike="noStrike" dirty="0">
                          <a:effectLst/>
                        </a:rPr>
                        <a:t>Accesibilidad a los medios de comunicación y tramites de PQRSF</a:t>
                      </a:r>
                      <a:endParaRPr lang="es-ES" sz="1100" b="1"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ctr" fontAlgn="ctr"/>
                      <a:r>
                        <a:rPr lang="es-419" sz="1100" u="none" strike="noStrike" dirty="0">
                          <a:effectLst/>
                        </a:rPr>
                        <a:t>100%</a:t>
                      </a:r>
                      <a:endParaRPr lang="es-419" sz="1100" b="0"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ctr" fontAlgn="ctr"/>
                      <a:r>
                        <a:rPr lang="es-419" sz="1100" u="none" strike="noStrike" dirty="0">
                          <a:solidFill>
                            <a:schemeClr val="accent1"/>
                          </a:solidFill>
                          <a:effectLst/>
                        </a:rPr>
                        <a:t>70%</a:t>
                      </a:r>
                      <a:endParaRPr lang="es-419" sz="1100" b="0" i="0" u="none" strike="noStrike" dirty="0">
                        <a:solidFill>
                          <a:schemeClr val="accent1"/>
                        </a:solidFill>
                        <a:effectLst/>
                        <a:latin typeface="Arial" panose="020B0604020202020204" pitchFamily="34" charset="0"/>
                      </a:endParaRPr>
                    </a:p>
                  </a:txBody>
                  <a:tcPr marL="5043" marR="5043" marT="5043" marB="0" anchor="ctr">
                    <a:solidFill>
                      <a:schemeClr val="bg1"/>
                    </a:solidFill>
                  </a:tcPr>
                </a:tc>
                <a:tc>
                  <a:txBody>
                    <a:bodyPr/>
                    <a:lstStyle/>
                    <a:p>
                      <a:pPr algn="ctr" fontAlgn="ctr"/>
                      <a:r>
                        <a:rPr lang="es-419" sz="1100" u="none" strike="noStrike" dirty="0">
                          <a:solidFill>
                            <a:schemeClr val="accent1"/>
                          </a:solidFill>
                          <a:effectLst/>
                        </a:rPr>
                        <a:t>75%</a:t>
                      </a:r>
                      <a:endParaRPr lang="es-419" sz="1100" b="0" i="0" u="none" strike="noStrike" dirty="0">
                        <a:solidFill>
                          <a:schemeClr val="accent1"/>
                        </a:solidFill>
                        <a:effectLst/>
                        <a:latin typeface="Arial" panose="020B0604020202020204" pitchFamily="34" charset="0"/>
                      </a:endParaRPr>
                    </a:p>
                  </a:txBody>
                  <a:tcPr marL="5043" marR="5043" marT="5043" marB="0" anchor="ctr">
                    <a:solidFill>
                      <a:schemeClr val="bg1"/>
                    </a:solidFill>
                  </a:tcPr>
                </a:tc>
                <a:tc>
                  <a:txBody>
                    <a:bodyPr/>
                    <a:lstStyle/>
                    <a:p>
                      <a:pPr algn="ctr" fontAlgn="ctr"/>
                      <a:r>
                        <a:rPr lang="es-419" sz="1100" u="none" strike="noStrike" dirty="0">
                          <a:effectLst/>
                        </a:rPr>
                        <a:t>100% </a:t>
                      </a:r>
                      <a:endParaRPr lang="es-419" sz="1100" b="0" i="0" u="none" strike="noStrike" dirty="0">
                        <a:solidFill>
                          <a:srgbClr val="000000"/>
                        </a:solidFill>
                        <a:effectLst/>
                        <a:latin typeface="Arial" panose="020B0604020202020204" pitchFamily="34" charset="0"/>
                      </a:endParaRPr>
                    </a:p>
                  </a:txBody>
                  <a:tcPr marL="5043" marR="5043" marT="5043" marB="0" anchor="ctr">
                    <a:solidFill>
                      <a:schemeClr val="bg1"/>
                    </a:solidFill>
                  </a:tcPr>
                </a:tc>
                <a:extLst>
                  <a:ext uri="{0D108BD9-81ED-4DB2-BD59-A6C34878D82A}">
                    <a16:rowId xmlns:a16="http://schemas.microsoft.com/office/drawing/2014/main" val="694515047"/>
                  </a:ext>
                </a:extLst>
              </a:tr>
              <a:tr h="756428">
                <a:tc>
                  <a:txBody>
                    <a:bodyPr/>
                    <a:lstStyle/>
                    <a:p>
                      <a:pPr algn="just" fontAlgn="ctr"/>
                      <a:r>
                        <a:rPr lang="es-419" sz="1100" u="none" strike="noStrike" dirty="0">
                          <a:effectLst/>
                        </a:rPr>
                        <a:t> </a:t>
                      </a:r>
                      <a:endParaRPr lang="es-419" sz="1100" b="1"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just" fontAlgn="ctr"/>
                      <a:endParaRPr lang="es-419" sz="1100" b="1"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ctr" fontAlgn="ctr"/>
                      <a:endParaRPr lang="es-419" sz="1100" b="0"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just" fontAlgn="ctr"/>
                      <a:r>
                        <a:rPr lang="es-ES" sz="1100" u="none" strike="noStrike" dirty="0">
                          <a:effectLst/>
                        </a:rPr>
                        <a:t>Desde el área de Servicio al Cliente se encuentra en la fase de implementación del WhatsApp y Chatbot como herramienta de comunicación con el usuario, a través de la nueva plataforma Wise CX. </a:t>
                      </a:r>
                      <a:endParaRPr lang="es-ES" sz="1100" b="0"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just" fontAlgn="ctr"/>
                      <a:r>
                        <a:rPr lang="es-ES" sz="1100" u="none" strike="noStrike" dirty="0">
                          <a:effectLst/>
                        </a:rPr>
                        <a:t>Se encuentra con un simulador de un chat que permite intercambiar información en tiempo real sin importar la ubicación física de las PQRSF y cualquier otra información que requiera las partes interesadas acerca de los servicios prestados por la caja.</a:t>
                      </a:r>
                      <a:endParaRPr lang="es-ES" sz="1100" b="0"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ctr" fontAlgn="ctr"/>
                      <a:r>
                        <a:rPr lang="es-419" sz="1100" u="none" strike="noStrike" dirty="0">
                          <a:effectLst/>
                        </a:rPr>
                        <a:t> </a:t>
                      </a:r>
                      <a:endParaRPr lang="es-419" sz="1100" b="0" i="0" u="none" strike="noStrike" dirty="0">
                        <a:solidFill>
                          <a:srgbClr val="000000"/>
                        </a:solidFill>
                        <a:effectLst/>
                        <a:latin typeface="Arial" panose="020B0604020202020204" pitchFamily="34" charset="0"/>
                      </a:endParaRPr>
                    </a:p>
                  </a:txBody>
                  <a:tcPr marL="5043" marR="5043" marT="5043" marB="0" anchor="ctr">
                    <a:solidFill>
                      <a:schemeClr val="bg1"/>
                    </a:solidFill>
                  </a:tcPr>
                </a:tc>
                <a:extLst>
                  <a:ext uri="{0D108BD9-81ED-4DB2-BD59-A6C34878D82A}">
                    <a16:rowId xmlns:a16="http://schemas.microsoft.com/office/drawing/2014/main" val="3264085942"/>
                  </a:ext>
                </a:extLst>
              </a:tr>
              <a:tr h="605142">
                <a:tc>
                  <a:txBody>
                    <a:bodyPr/>
                    <a:lstStyle/>
                    <a:p>
                      <a:pPr algn="just" fontAlgn="ctr"/>
                      <a:r>
                        <a:rPr lang="es-419" sz="1100" u="none" strike="noStrike" dirty="0">
                          <a:effectLst/>
                        </a:rPr>
                        <a:t>4.5.3 Redes sociales</a:t>
                      </a:r>
                      <a:endParaRPr lang="es-419" sz="1100" b="1"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just" fontAlgn="ctr"/>
                      <a:r>
                        <a:rPr lang="es-ES" sz="1100" u="none" strike="noStrike" dirty="0">
                          <a:effectLst/>
                        </a:rPr>
                        <a:t>Accesibilidad a los medios de comunicación y tramites de PQRSF</a:t>
                      </a:r>
                      <a:endParaRPr lang="es-ES" sz="1100" b="1"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ctr" fontAlgn="ctr"/>
                      <a:r>
                        <a:rPr lang="es-419" sz="1100" u="none" strike="noStrike" dirty="0">
                          <a:effectLst/>
                        </a:rPr>
                        <a:t>100%</a:t>
                      </a:r>
                      <a:endParaRPr lang="es-419" sz="1100" b="0"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ctr" fontAlgn="ctr"/>
                      <a:r>
                        <a:rPr lang="es-419" sz="1100" u="none" strike="noStrike" dirty="0">
                          <a:solidFill>
                            <a:schemeClr val="accent1"/>
                          </a:solidFill>
                          <a:effectLst/>
                        </a:rPr>
                        <a:t>80%</a:t>
                      </a:r>
                      <a:endParaRPr lang="es-419" sz="1100" b="0" i="0" u="none" strike="noStrike" dirty="0">
                        <a:solidFill>
                          <a:schemeClr val="accent1"/>
                        </a:solidFill>
                        <a:effectLst/>
                        <a:latin typeface="Arial" panose="020B0604020202020204" pitchFamily="34" charset="0"/>
                      </a:endParaRPr>
                    </a:p>
                  </a:txBody>
                  <a:tcPr marL="5043" marR="5043" marT="5043" marB="0" anchor="ctr">
                    <a:solidFill>
                      <a:schemeClr val="bg1"/>
                    </a:solidFill>
                  </a:tcPr>
                </a:tc>
                <a:tc>
                  <a:txBody>
                    <a:bodyPr/>
                    <a:lstStyle/>
                    <a:p>
                      <a:pPr algn="ctr" fontAlgn="ctr"/>
                      <a:r>
                        <a:rPr lang="es-419" sz="1100" u="none" strike="noStrike" dirty="0">
                          <a:effectLst/>
                        </a:rPr>
                        <a:t>100%</a:t>
                      </a:r>
                      <a:endParaRPr lang="es-419" sz="1100" b="0"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ctr" fontAlgn="ctr"/>
                      <a:r>
                        <a:rPr lang="es-419" sz="1100" u="none" strike="noStrike" dirty="0">
                          <a:solidFill>
                            <a:schemeClr val="accent1"/>
                          </a:solidFill>
                          <a:effectLst/>
                        </a:rPr>
                        <a:t>90% </a:t>
                      </a:r>
                      <a:endParaRPr lang="es-419" sz="1100" b="1" i="0" u="none" strike="noStrike" dirty="0">
                        <a:solidFill>
                          <a:schemeClr val="accent1"/>
                        </a:solidFill>
                        <a:effectLst/>
                        <a:latin typeface="Arial" panose="020B0604020202020204" pitchFamily="34" charset="0"/>
                      </a:endParaRPr>
                    </a:p>
                  </a:txBody>
                  <a:tcPr marL="5043" marR="5043" marT="5043" marB="0" anchor="ctr">
                    <a:solidFill>
                      <a:schemeClr val="bg1"/>
                    </a:solidFill>
                  </a:tcPr>
                </a:tc>
                <a:extLst>
                  <a:ext uri="{0D108BD9-81ED-4DB2-BD59-A6C34878D82A}">
                    <a16:rowId xmlns:a16="http://schemas.microsoft.com/office/drawing/2014/main" val="3859386827"/>
                  </a:ext>
                </a:extLst>
              </a:tr>
              <a:tr h="1285927">
                <a:tc>
                  <a:txBody>
                    <a:bodyPr/>
                    <a:lstStyle/>
                    <a:p>
                      <a:pPr algn="just" fontAlgn="ctr"/>
                      <a:endParaRPr lang="es-419" sz="1100" b="1"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just" fontAlgn="ctr"/>
                      <a:r>
                        <a:rPr lang="es-419" sz="1100" u="none" strike="noStrike" dirty="0">
                          <a:effectLst/>
                        </a:rPr>
                        <a:t> </a:t>
                      </a:r>
                      <a:endParaRPr lang="es-419" sz="1100" b="1"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ctr" fontAlgn="ctr"/>
                      <a:r>
                        <a:rPr lang="es-419" sz="1100" u="none" strike="noStrike" dirty="0">
                          <a:effectLst/>
                        </a:rPr>
                        <a:t> </a:t>
                      </a:r>
                      <a:endParaRPr lang="es-419" sz="1100" b="0"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just" fontAlgn="ctr"/>
                      <a:endParaRPr lang="es-ES" sz="1100" u="none" strike="noStrike" dirty="0">
                        <a:effectLst/>
                      </a:endParaRPr>
                    </a:p>
                    <a:p>
                      <a:pPr algn="just" fontAlgn="ctr"/>
                      <a:r>
                        <a:rPr lang="es-ES" sz="1100" u="none" strike="noStrike" dirty="0">
                          <a:effectLst/>
                        </a:rPr>
                        <a:t>Para este año se viene trabajando en la integración de los comentarios y mensajes en la plataforma Wise CX, para tramitar cada comentario, minimizando el riesgo de desatención de los reclamos que se puedan presentar y fortalecer las respuestas a los comentarios.</a:t>
                      </a:r>
                      <a:endParaRPr lang="es-ES" sz="1100" b="0"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ctr" fontAlgn="ctr"/>
                      <a:r>
                        <a:rPr lang="es-419" sz="1100" u="none" strike="noStrike" dirty="0">
                          <a:effectLst/>
                        </a:rPr>
                        <a:t> </a:t>
                      </a:r>
                      <a:endParaRPr lang="es-419" sz="1100" b="0"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just" fontAlgn="ctr"/>
                      <a:r>
                        <a:rPr lang="es-ES" sz="1100" b="0" i="0" u="none" strike="noStrike" cap="none" dirty="0">
                          <a:solidFill>
                            <a:schemeClr val="dk1"/>
                          </a:solidFill>
                          <a:effectLst/>
                          <a:latin typeface="+mn-lt"/>
                          <a:ea typeface="+mn-ea"/>
                          <a:cs typeface="+mn-cs"/>
                          <a:sym typeface="Arial"/>
                        </a:rPr>
                        <a:t>Se está trabajando actualmente por incursionar en tic tock</a:t>
                      </a:r>
                      <a:r>
                        <a:rPr lang="es-419" sz="1100" u="none" strike="noStrike" dirty="0">
                          <a:effectLst/>
                        </a:rPr>
                        <a:t> </a:t>
                      </a:r>
                      <a:endParaRPr lang="es-419" sz="1100" b="1" i="0" u="none" strike="noStrike" dirty="0">
                        <a:solidFill>
                          <a:srgbClr val="000000"/>
                        </a:solidFill>
                        <a:effectLst/>
                        <a:latin typeface="Arial" panose="020B0604020202020204" pitchFamily="34" charset="0"/>
                      </a:endParaRPr>
                    </a:p>
                  </a:txBody>
                  <a:tcPr marL="5043" marR="5043" marT="5043" marB="0" anchor="ctr">
                    <a:solidFill>
                      <a:schemeClr val="bg1"/>
                    </a:solidFill>
                  </a:tcPr>
                </a:tc>
                <a:extLst>
                  <a:ext uri="{0D108BD9-81ED-4DB2-BD59-A6C34878D82A}">
                    <a16:rowId xmlns:a16="http://schemas.microsoft.com/office/drawing/2014/main" val="11944133"/>
                  </a:ext>
                </a:extLst>
              </a:tr>
              <a:tr h="605142">
                <a:tc>
                  <a:txBody>
                    <a:bodyPr/>
                    <a:lstStyle/>
                    <a:p>
                      <a:pPr algn="just" fontAlgn="ctr"/>
                      <a:r>
                        <a:rPr lang="es-419" sz="1100" u="none" strike="noStrike" dirty="0">
                          <a:effectLst/>
                        </a:rPr>
                        <a:t>4.5.4 Portal Corporativo</a:t>
                      </a:r>
                      <a:endParaRPr lang="es-419" sz="1100" b="1"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just" fontAlgn="ctr"/>
                      <a:r>
                        <a:rPr lang="es-ES" sz="1100" u="none" strike="noStrike" dirty="0">
                          <a:effectLst/>
                        </a:rPr>
                        <a:t>Accesibilidad a los medios de comunicación y tramites de PQRSF</a:t>
                      </a:r>
                      <a:endParaRPr lang="es-ES" sz="1100" b="1"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ctr" fontAlgn="ctr"/>
                      <a:r>
                        <a:rPr lang="es-419" sz="1100" u="none" strike="noStrike" dirty="0">
                          <a:effectLst/>
                        </a:rPr>
                        <a:t>100%</a:t>
                      </a:r>
                      <a:endParaRPr lang="es-419" sz="1100" b="0"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ctr" fontAlgn="ctr"/>
                      <a:r>
                        <a:rPr lang="es-419" sz="1100" u="none" strike="noStrike" dirty="0">
                          <a:solidFill>
                            <a:schemeClr val="accent1"/>
                          </a:solidFill>
                          <a:effectLst/>
                        </a:rPr>
                        <a:t>80%</a:t>
                      </a:r>
                      <a:endParaRPr lang="es-419" sz="1100" b="0" i="0" u="none" strike="noStrike" dirty="0">
                        <a:solidFill>
                          <a:schemeClr val="accent1"/>
                        </a:solidFill>
                        <a:effectLst/>
                        <a:latin typeface="Arial" panose="020B0604020202020204" pitchFamily="34" charset="0"/>
                      </a:endParaRPr>
                    </a:p>
                  </a:txBody>
                  <a:tcPr marL="5043" marR="5043" marT="5043" marB="0" anchor="ctr">
                    <a:solidFill>
                      <a:schemeClr val="bg1"/>
                    </a:solidFill>
                  </a:tcPr>
                </a:tc>
                <a:tc>
                  <a:txBody>
                    <a:bodyPr/>
                    <a:lstStyle/>
                    <a:p>
                      <a:pPr algn="ctr" fontAlgn="ctr"/>
                      <a:r>
                        <a:rPr lang="es-419" sz="1100" u="none" strike="noStrike" dirty="0">
                          <a:effectLst/>
                        </a:rPr>
                        <a:t>100%</a:t>
                      </a:r>
                      <a:endParaRPr lang="es-419" sz="1100" b="0"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ctr" fontAlgn="ctr"/>
                      <a:r>
                        <a:rPr lang="es-419" sz="1100" u="none" strike="noStrike" dirty="0">
                          <a:effectLst/>
                        </a:rPr>
                        <a:t>100% </a:t>
                      </a:r>
                      <a:endParaRPr lang="es-419" sz="1100" b="0" i="0" u="none" strike="noStrike" dirty="0">
                        <a:solidFill>
                          <a:srgbClr val="000000"/>
                        </a:solidFill>
                        <a:effectLst/>
                        <a:latin typeface="Arial" panose="020B0604020202020204" pitchFamily="34" charset="0"/>
                      </a:endParaRPr>
                    </a:p>
                  </a:txBody>
                  <a:tcPr marL="5043" marR="5043" marT="5043" marB="0" anchor="ctr">
                    <a:solidFill>
                      <a:schemeClr val="bg1"/>
                    </a:solidFill>
                  </a:tcPr>
                </a:tc>
                <a:extLst>
                  <a:ext uri="{0D108BD9-81ED-4DB2-BD59-A6C34878D82A}">
                    <a16:rowId xmlns:a16="http://schemas.microsoft.com/office/drawing/2014/main" val="4196365509"/>
                  </a:ext>
                </a:extLst>
              </a:tr>
              <a:tr h="756428">
                <a:tc>
                  <a:txBody>
                    <a:bodyPr/>
                    <a:lstStyle/>
                    <a:p>
                      <a:pPr algn="l" fontAlgn="ctr"/>
                      <a:r>
                        <a:rPr lang="es-419" sz="1100" u="none" strike="noStrike" dirty="0">
                          <a:effectLst/>
                        </a:rPr>
                        <a:t> </a:t>
                      </a:r>
                      <a:endParaRPr lang="es-419" sz="1100" b="1"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ctr" fontAlgn="ctr"/>
                      <a:endParaRPr lang="es-419" sz="1100" b="1"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ctr" fontAlgn="ctr"/>
                      <a:endParaRPr lang="es-419" sz="1100" b="0"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just" fontAlgn="ctr"/>
                      <a:endParaRPr lang="es-ES" sz="1100" u="none" strike="noStrike" dirty="0">
                        <a:effectLst/>
                      </a:endParaRPr>
                    </a:p>
                    <a:p>
                      <a:pPr algn="just" fontAlgn="ctr"/>
                      <a:r>
                        <a:rPr lang="es-ES" sz="1100" u="none" strike="noStrike" dirty="0">
                          <a:effectLst/>
                        </a:rPr>
                        <a:t>Para este año se ha revisado y solicitado actualización de la información en la página web, teléfonos, y directorio telefónico Corporativo, la cual se encuentra en validación y  actualización permanente. </a:t>
                      </a:r>
                      <a:endParaRPr lang="es-ES" sz="1100" b="0"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ctr" fontAlgn="ctr"/>
                      <a:r>
                        <a:rPr lang="es-419" sz="1100" u="none" strike="noStrike" dirty="0">
                          <a:effectLst/>
                        </a:rPr>
                        <a:t> </a:t>
                      </a:r>
                      <a:endParaRPr lang="es-419" sz="1100" b="0" i="0" u="none" strike="noStrike" dirty="0">
                        <a:solidFill>
                          <a:srgbClr val="000000"/>
                        </a:solidFill>
                        <a:effectLst/>
                        <a:latin typeface="Arial" panose="020B0604020202020204" pitchFamily="34" charset="0"/>
                      </a:endParaRPr>
                    </a:p>
                  </a:txBody>
                  <a:tcPr marL="5043" marR="5043" marT="5043" marB="0" anchor="ctr">
                    <a:solidFill>
                      <a:schemeClr val="bg1"/>
                    </a:solidFill>
                  </a:tcPr>
                </a:tc>
                <a:tc>
                  <a:txBody>
                    <a:bodyPr/>
                    <a:lstStyle/>
                    <a:p>
                      <a:pPr algn="ctr" fontAlgn="ctr"/>
                      <a:r>
                        <a:rPr lang="es-419" sz="1100" u="none" strike="noStrike" dirty="0">
                          <a:effectLst/>
                        </a:rPr>
                        <a:t> </a:t>
                      </a:r>
                      <a:endParaRPr lang="es-419" sz="1100" b="0" i="0" u="none" strike="noStrike" dirty="0">
                        <a:solidFill>
                          <a:srgbClr val="000000"/>
                        </a:solidFill>
                        <a:effectLst/>
                        <a:latin typeface="Arial" panose="020B0604020202020204" pitchFamily="34" charset="0"/>
                      </a:endParaRPr>
                    </a:p>
                  </a:txBody>
                  <a:tcPr marL="5043" marR="5043" marT="5043" marB="0" anchor="ctr">
                    <a:solidFill>
                      <a:schemeClr val="bg1"/>
                    </a:solidFill>
                  </a:tcPr>
                </a:tc>
                <a:extLst>
                  <a:ext uri="{0D108BD9-81ED-4DB2-BD59-A6C34878D82A}">
                    <a16:rowId xmlns:a16="http://schemas.microsoft.com/office/drawing/2014/main" val="166610060"/>
                  </a:ext>
                </a:extLst>
              </a:tr>
            </a:tbl>
          </a:graphicData>
        </a:graphic>
      </p:graphicFrame>
    </p:spTree>
    <p:extLst>
      <p:ext uri="{BB962C8B-B14F-4D97-AF65-F5344CB8AC3E}">
        <p14:creationId xmlns:p14="http://schemas.microsoft.com/office/powerpoint/2010/main" val="1733044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pic>
        <p:nvPicPr>
          <p:cNvPr id="91" name="Google Shape;91;g1dee818c1e5_0_2"/>
          <p:cNvPicPr preferRelativeResize="0"/>
          <p:nvPr/>
        </p:nvPicPr>
        <p:blipFill rotWithShape="1">
          <a:blip r:embed="rId3">
            <a:alphaModFix/>
          </a:blip>
          <a:srcRect/>
          <a:stretch/>
        </p:blipFill>
        <p:spPr>
          <a:xfrm>
            <a:off x="0" y="524"/>
            <a:ext cx="11879248" cy="7198251"/>
          </a:xfrm>
          <a:prstGeom prst="rect">
            <a:avLst/>
          </a:prstGeom>
          <a:noFill/>
          <a:ln>
            <a:noFill/>
          </a:ln>
        </p:spPr>
      </p:pic>
      <p:graphicFrame>
        <p:nvGraphicFramePr>
          <p:cNvPr id="2" name="Tabla 1"/>
          <p:cNvGraphicFramePr>
            <a:graphicFrameLocks noGrp="1"/>
          </p:cNvGraphicFramePr>
          <p:nvPr>
            <p:extLst>
              <p:ext uri="{D42A27DB-BD31-4B8C-83A1-F6EECF244321}">
                <p14:modId xmlns:p14="http://schemas.microsoft.com/office/powerpoint/2010/main" val="3540623894"/>
              </p:ext>
            </p:extLst>
          </p:nvPr>
        </p:nvGraphicFramePr>
        <p:xfrm>
          <a:off x="517700" y="423496"/>
          <a:ext cx="10843847" cy="5547394"/>
        </p:xfrm>
        <a:graphic>
          <a:graphicData uri="http://schemas.openxmlformats.org/drawingml/2006/table">
            <a:tbl>
              <a:tblPr>
                <a:tableStyleId>{D7AC3CCA-C797-4891-BE02-D94E43425B78}</a:tableStyleId>
              </a:tblPr>
              <a:tblGrid>
                <a:gridCol w="1338746">
                  <a:extLst>
                    <a:ext uri="{9D8B030D-6E8A-4147-A177-3AD203B41FA5}">
                      <a16:colId xmlns:a16="http://schemas.microsoft.com/office/drawing/2014/main" val="4244006288"/>
                    </a:ext>
                  </a:extLst>
                </a:gridCol>
                <a:gridCol w="1111161">
                  <a:extLst>
                    <a:ext uri="{9D8B030D-6E8A-4147-A177-3AD203B41FA5}">
                      <a16:colId xmlns:a16="http://schemas.microsoft.com/office/drawing/2014/main" val="4045693976"/>
                    </a:ext>
                  </a:extLst>
                </a:gridCol>
                <a:gridCol w="1204872">
                  <a:extLst>
                    <a:ext uri="{9D8B030D-6E8A-4147-A177-3AD203B41FA5}">
                      <a16:colId xmlns:a16="http://schemas.microsoft.com/office/drawing/2014/main" val="964926836"/>
                    </a:ext>
                  </a:extLst>
                </a:gridCol>
                <a:gridCol w="3025567">
                  <a:extLst>
                    <a:ext uri="{9D8B030D-6E8A-4147-A177-3AD203B41FA5}">
                      <a16:colId xmlns:a16="http://schemas.microsoft.com/office/drawing/2014/main" val="3783668889"/>
                    </a:ext>
                  </a:extLst>
                </a:gridCol>
                <a:gridCol w="3025567">
                  <a:extLst>
                    <a:ext uri="{9D8B030D-6E8A-4147-A177-3AD203B41FA5}">
                      <a16:colId xmlns:a16="http://schemas.microsoft.com/office/drawing/2014/main" val="3087449688"/>
                    </a:ext>
                  </a:extLst>
                </a:gridCol>
                <a:gridCol w="1137934">
                  <a:extLst>
                    <a:ext uri="{9D8B030D-6E8A-4147-A177-3AD203B41FA5}">
                      <a16:colId xmlns:a16="http://schemas.microsoft.com/office/drawing/2014/main" val="4092273069"/>
                    </a:ext>
                  </a:extLst>
                </a:gridCol>
              </a:tblGrid>
              <a:tr h="230403">
                <a:tc rowSpan="2">
                  <a:txBody>
                    <a:bodyPr/>
                    <a:lstStyle/>
                    <a:p>
                      <a:pPr algn="ctr" fontAlgn="ctr"/>
                      <a:r>
                        <a:rPr lang="es-419" sz="1200" b="1" u="none" strike="noStrike" dirty="0">
                          <a:solidFill>
                            <a:schemeClr val="bg1"/>
                          </a:solidFill>
                          <a:effectLst/>
                        </a:rPr>
                        <a:t>Numeral de la Circular</a:t>
                      </a:r>
                      <a:endParaRPr lang="es-419" sz="1200" b="1" i="0" u="none" strike="noStrike" dirty="0">
                        <a:solidFill>
                          <a:schemeClr val="bg1"/>
                        </a:solidFill>
                        <a:effectLst/>
                        <a:latin typeface="Arial" panose="020B0604020202020204" pitchFamily="34" charset="0"/>
                      </a:endParaRPr>
                    </a:p>
                  </a:txBody>
                  <a:tcPr marL="9211" marR="9211" marT="9211" marB="0" anchor="ctr">
                    <a:solidFill>
                      <a:schemeClr val="tx1">
                        <a:lumMod val="50000"/>
                        <a:lumOff val="50000"/>
                      </a:schemeClr>
                    </a:solidFill>
                  </a:tcPr>
                </a:tc>
                <a:tc rowSpan="2">
                  <a:txBody>
                    <a:bodyPr/>
                    <a:lstStyle/>
                    <a:p>
                      <a:pPr algn="ctr" fontAlgn="ctr"/>
                      <a:r>
                        <a:rPr lang="es-419" sz="1200" b="1" u="none" strike="noStrike" dirty="0">
                          <a:solidFill>
                            <a:schemeClr val="bg1"/>
                          </a:solidFill>
                          <a:effectLst/>
                        </a:rPr>
                        <a:t>Subtemas</a:t>
                      </a:r>
                      <a:endParaRPr lang="es-419" sz="1200" b="1" i="0" u="none" strike="noStrike" dirty="0">
                        <a:solidFill>
                          <a:schemeClr val="bg1"/>
                        </a:solidFill>
                        <a:effectLst/>
                        <a:latin typeface="Arial" panose="020B0604020202020204" pitchFamily="34" charset="0"/>
                      </a:endParaRPr>
                    </a:p>
                  </a:txBody>
                  <a:tcPr marL="9211" marR="9211" marT="9211" marB="0" anchor="ctr">
                    <a:solidFill>
                      <a:schemeClr val="tx1">
                        <a:lumMod val="50000"/>
                        <a:lumOff val="50000"/>
                      </a:schemeClr>
                    </a:solidFill>
                  </a:tcPr>
                </a:tc>
                <a:tc gridSpan="4">
                  <a:txBody>
                    <a:bodyPr/>
                    <a:lstStyle/>
                    <a:p>
                      <a:pPr algn="ctr" fontAlgn="ctr"/>
                      <a:r>
                        <a:rPr lang="es-419" sz="1200" b="1" u="none" strike="noStrike" dirty="0">
                          <a:solidFill>
                            <a:schemeClr val="bg1"/>
                          </a:solidFill>
                          <a:effectLst/>
                        </a:rPr>
                        <a:t>% Avance a abril de 2024</a:t>
                      </a:r>
                      <a:endParaRPr lang="es-419" sz="1200" b="1" i="0" u="none" strike="noStrike" dirty="0">
                        <a:solidFill>
                          <a:schemeClr val="bg1"/>
                        </a:solidFill>
                        <a:effectLst/>
                        <a:latin typeface="Arial" panose="020B0604020202020204" pitchFamily="34" charset="0"/>
                      </a:endParaRPr>
                    </a:p>
                  </a:txBody>
                  <a:tcPr marL="9211" marR="9211" marT="9211" marB="0" anchor="ctr">
                    <a:solidFill>
                      <a:schemeClr val="tx1">
                        <a:lumMod val="50000"/>
                        <a:lumOff val="50000"/>
                      </a:schemeClr>
                    </a:solidFill>
                  </a:tcPr>
                </a:tc>
                <a:tc hMerge="1">
                  <a:txBody>
                    <a:bodyPr/>
                    <a:lstStyle/>
                    <a:p>
                      <a:endParaRPr lang="es-419"/>
                    </a:p>
                  </a:txBody>
                  <a:tcPr/>
                </a:tc>
                <a:tc hMerge="1">
                  <a:txBody>
                    <a:bodyPr/>
                    <a:lstStyle/>
                    <a:p>
                      <a:endParaRPr lang="es-419"/>
                    </a:p>
                  </a:txBody>
                  <a:tcPr/>
                </a:tc>
                <a:tc hMerge="1">
                  <a:txBody>
                    <a:bodyPr/>
                    <a:lstStyle/>
                    <a:p>
                      <a:endParaRPr lang="es-419"/>
                    </a:p>
                  </a:txBody>
                  <a:tcPr/>
                </a:tc>
                <a:extLst>
                  <a:ext uri="{0D108BD9-81ED-4DB2-BD59-A6C34878D82A}">
                    <a16:rowId xmlns:a16="http://schemas.microsoft.com/office/drawing/2014/main" val="1704338524"/>
                  </a:ext>
                </a:extLst>
              </a:tr>
              <a:tr h="443082">
                <a:tc vMerge="1">
                  <a:txBody>
                    <a:bodyPr/>
                    <a:lstStyle/>
                    <a:p>
                      <a:endParaRPr lang="es-419"/>
                    </a:p>
                  </a:txBody>
                  <a:tcPr/>
                </a:tc>
                <a:tc vMerge="1">
                  <a:txBody>
                    <a:bodyPr/>
                    <a:lstStyle/>
                    <a:p>
                      <a:endParaRPr lang="es-419"/>
                    </a:p>
                  </a:txBody>
                  <a:tcPr/>
                </a:tc>
                <a:tc>
                  <a:txBody>
                    <a:bodyPr/>
                    <a:lstStyle/>
                    <a:p>
                      <a:pPr algn="ctr" fontAlgn="ctr"/>
                      <a:r>
                        <a:rPr lang="es-419" sz="1200" b="1" u="none" strike="noStrike" dirty="0">
                          <a:solidFill>
                            <a:schemeClr val="bg1"/>
                          </a:solidFill>
                          <a:effectLst/>
                        </a:rPr>
                        <a:t>Comfenalco Tolima</a:t>
                      </a:r>
                      <a:endParaRPr lang="es-419" sz="1200" b="1" i="0" u="none" strike="noStrike" dirty="0">
                        <a:solidFill>
                          <a:schemeClr val="bg1"/>
                        </a:solidFill>
                        <a:effectLst/>
                        <a:latin typeface="Arial" panose="020B0604020202020204" pitchFamily="34" charset="0"/>
                      </a:endParaRPr>
                    </a:p>
                  </a:txBody>
                  <a:tcPr marL="9211" marR="9211" marT="9211"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Comfamiliar Huila</a:t>
                      </a:r>
                      <a:endParaRPr lang="es-419" sz="1200" b="1" i="0" u="none" strike="noStrike" dirty="0">
                        <a:solidFill>
                          <a:schemeClr val="bg1"/>
                        </a:solidFill>
                        <a:effectLst/>
                        <a:latin typeface="Arial" panose="020B0604020202020204" pitchFamily="34" charset="0"/>
                      </a:endParaRPr>
                    </a:p>
                  </a:txBody>
                  <a:tcPr marL="9211" marR="9211" marT="9211"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Cafasur</a:t>
                      </a:r>
                      <a:endParaRPr lang="es-419" sz="1200" b="1" i="0" u="none" strike="noStrike" dirty="0">
                        <a:solidFill>
                          <a:schemeClr val="bg1"/>
                        </a:solidFill>
                        <a:effectLst/>
                        <a:latin typeface="Arial" panose="020B0604020202020204" pitchFamily="34" charset="0"/>
                      </a:endParaRPr>
                    </a:p>
                  </a:txBody>
                  <a:tcPr marL="9211" marR="9211" marT="9211"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Comfatolima</a:t>
                      </a:r>
                      <a:endParaRPr lang="es-419" sz="1200" b="1" i="0" u="none" strike="noStrike" dirty="0">
                        <a:solidFill>
                          <a:schemeClr val="bg1"/>
                        </a:solidFill>
                        <a:effectLst/>
                        <a:latin typeface="Arial" panose="020B0604020202020204" pitchFamily="34" charset="0"/>
                      </a:endParaRPr>
                    </a:p>
                  </a:txBody>
                  <a:tcPr marL="9211" marR="9211" marT="9211" marB="0" anchor="ctr">
                    <a:solidFill>
                      <a:schemeClr val="tx1">
                        <a:lumMod val="50000"/>
                        <a:lumOff val="50000"/>
                      </a:schemeClr>
                    </a:solidFill>
                  </a:tcPr>
                </a:tc>
                <a:extLst>
                  <a:ext uri="{0D108BD9-81ED-4DB2-BD59-A6C34878D82A}">
                    <a16:rowId xmlns:a16="http://schemas.microsoft.com/office/drawing/2014/main" val="2336535092"/>
                  </a:ext>
                </a:extLst>
              </a:tr>
              <a:tr h="921612">
                <a:tc>
                  <a:txBody>
                    <a:bodyPr/>
                    <a:lstStyle/>
                    <a:p>
                      <a:pPr algn="just" fontAlgn="ctr"/>
                      <a:r>
                        <a:rPr lang="es-ES" sz="1200" u="none" strike="noStrike" dirty="0">
                          <a:effectLst/>
                        </a:rPr>
                        <a:t>4.5.5. Carta de derechos y deberes</a:t>
                      </a:r>
                      <a:endParaRPr lang="es-ES" sz="1200" b="1" i="0" u="none" strike="noStrike" dirty="0">
                        <a:solidFill>
                          <a:srgbClr val="000000"/>
                        </a:solidFill>
                        <a:effectLst/>
                        <a:latin typeface="Arial" panose="020B0604020202020204" pitchFamily="34" charset="0"/>
                      </a:endParaRPr>
                    </a:p>
                  </a:txBody>
                  <a:tcPr marL="9211" marR="9211" marT="9211" marB="0" anchor="ctr">
                    <a:solidFill>
                      <a:schemeClr val="bg1"/>
                    </a:solidFill>
                  </a:tcPr>
                </a:tc>
                <a:tc>
                  <a:txBody>
                    <a:bodyPr/>
                    <a:lstStyle/>
                    <a:p>
                      <a:pPr algn="just" fontAlgn="ctr"/>
                      <a:r>
                        <a:rPr lang="es-ES" sz="1200" u="none" strike="noStrike" dirty="0">
                          <a:effectLst/>
                        </a:rPr>
                        <a:t>Derechos y Deberes de los afiliados</a:t>
                      </a:r>
                      <a:endParaRPr lang="es-ES" sz="1200" b="1" i="0" u="none" strike="noStrike" dirty="0">
                        <a:solidFill>
                          <a:srgbClr val="000000"/>
                        </a:solidFill>
                        <a:effectLst/>
                        <a:latin typeface="Arial" panose="020B0604020202020204" pitchFamily="34" charset="0"/>
                      </a:endParaRPr>
                    </a:p>
                  </a:txBody>
                  <a:tcPr marL="9211" marR="9211" marT="9211"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9211" marR="9211" marT="9211"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9211" marR="9211" marT="9211"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9211" marR="9211" marT="9211" marB="0" anchor="ctr">
                    <a:solidFill>
                      <a:schemeClr val="bg1"/>
                    </a:solidFill>
                  </a:tcPr>
                </a:tc>
                <a:tc>
                  <a:txBody>
                    <a:bodyPr/>
                    <a:lstStyle/>
                    <a:p>
                      <a:pPr algn="ctr" fontAlgn="ctr"/>
                      <a:r>
                        <a:rPr lang="es-419" sz="1200" u="none" strike="noStrike" dirty="0">
                          <a:effectLst/>
                        </a:rPr>
                        <a:t>100% </a:t>
                      </a:r>
                      <a:endParaRPr lang="es-419" sz="1200" b="0" i="0" u="none" strike="noStrike" dirty="0">
                        <a:solidFill>
                          <a:srgbClr val="000000"/>
                        </a:solidFill>
                        <a:effectLst/>
                        <a:latin typeface="Arial" panose="020B0604020202020204" pitchFamily="34" charset="0"/>
                      </a:endParaRPr>
                    </a:p>
                  </a:txBody>
                  <a:tcPr marL="9211" marR="9211" marT="9211" marB="0" anchor="ctr">
                    <a:solidFill>
                      <a:schemeClr val="bg1"/>
                    </a:solidFill>
                  </a:tcPr>
                </a:tc>
                <a:extLst>
                  <a:ext uri="{0D108BD9-81ED-4DB2-BD59-A6C34878D82A}">
                    <a16:rowId xmlns:a16="http://schemas.microsoft.com/office/drawing/2014/main" val="3877178784"/>
                  </a:ext>
                </a:extLst>
              </a:tr>
              <a:tr h="868442">
                <a:tc>
                  <a:txBody>
                    <a:bodyPr/>
                    <a:lstStyle/>
                    <a:p>
                      <a:pPr algn="just" fontAlgn="ctr"/>
                      <a:r>
                        <a:rPr lang="es-ES" sz="1200" u="none" strike="noStrike" dirty="0">
                          <a:effectLst/>
                        </a:rPr>
                        <a:t>5. Política de resarcimiento y/o reconexión con el afiliado</a:t>
                      </a:r>
                      <a:endParaRPr lang="es-ES" sz="1200" b="1" i="0" u="none" strike="noStrike" dirty="0">
                        <a:solidFill>
                          <a:srgbClr val="000000"/>
                        </a:solidFill>
                        <a:effectLst/>
                        <a:latin typeface="Arial" panose="020B0604020202020204" pitchFamily="34" charset="0"/>
                      </a:endParaRPr>
                    </a:p>
                  </a:txBody>
                  <a:tcPr marL="9211" marR="9211" marT="9211" marB="0" anchor="ctr">
                    <a:solidFill>
                      <a:schemeClr val="bg1"/>
                    </a:solidFill>
                  </a:tcPr>
                </a:tc>
                <a:tc>
                  <a:txBody>
                    <a:bodyPr/>
                    <a:lstStyle/>
                    <a:p>
                      <a:pPr algn="just" fontAlgn="ctr"/>
                      <a:r>
                        <a:rPr lang="es-419" sz="1200" u="none" strike="noStrike" dirty="0">
                          <a:effectLst/>
                        </a:rPr>
                        <a:t>Resarcimiento</a:t>
                      </a:r>
                      <a:endParaRPr lang="es-419" sz="1200" b="1" i="0" u="none" strike="noStrike" dirty="0">
                        <a:solidFill>
                          <a:srgbClr val="000000"/>
                        </a:solidFill>
                        <a:effectLst/>
                        <a:latin typeface="Arial" panose="020B0604020202020204" pitchFamily="34" charset="0"/>
                      </a:endParaRPr>
                    </a:p>
                  </a:txBody>
                  <a:tcPr marL="9211" marR="9211" marT="9211"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9211" marR="9211" marT="9211"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9211" marR="9211" marT="9211"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9211" marR="9211" marT="9211" marB="0" anchor="ctr">
                    <a:solidFill>
                      <a:schemeClr val="bg1"/>
                    </a:solidFill>
                  </a:tcPr>
                </a:tc>
                <a:tc>
                  <a:txBody>
                    <a:bodyPr/>
                    <a:lstStyle/>
                    <a:p>
                      <a:pPr algn="ctr" fontAlgn="ctr"/>
                      <a:r>
                        <a:rPr lang="es-419" sz="1200" u="none" strike="noStrike" dirty="0">
                          <a:effectLst/>
                        </a:rPr>
                        <a:t>100% </a:t>
                      </a:r>
                      <a:endParaRPr lang="es-419" sz="1200" b="0" i="0" u="none" strike="noStrike" dirty="0">
                        <a:solidFill>
                          <a:srgbClr val="000000"/>
                        </a:solidFill>
                        <a:effectLst/>
                        <a:latin typeface="Arial" panose="020B0604020202020204" pitchFamily="34" charset="0"/>
                      </a:endParaRPr>
                    </a:p>
                  </a:txBody>
                  <a:tcPr marL="9211" marR="9211" marT="9211" marB="0" anchor="ctr">
                    <a:solidFill>
                      <a:schemeClr val="bg1"/>
                    </a:solidFill>
                  </a:tcPr>
                </a:tc>
                <a:extLst>
                  <a:ext uri="{0D108BD9-81ED-4DB2-BD59-A6C34878D82A}">
                    <a16:rowId xmlns:a16="http://schemas.microsoft.com/office/drawing/2014/main" val="1546543960"/>
                  </a:ext>
                </a:extLst>
              </a:tr>
              <a:tr h="921612">
                <a:tc>
                  <a:txBody>
                    <a:bodyPr/>
                    <a:lstStyle/>
                    <a:p>
                      <a:pPr algn="just" fontAlgn="ctr"/>
                      <a:r>
                        <a:rPr lang="es-419" sz="1200" u="none" strike="noStrike" dirty="0">
                          <a:effectLst/>
                        </a:rPr>
                        <a:t>5.1 Buenas prácticas</a:t>
                      </a:r>
                      <a:endParaRPr lang="es-419" sz="1200" b="1" i="0" u="none" strike="noStrike" dirty="0">
                        <a:solidFill>
                          <a:srgbClr val="000000"/>
                        </a:solidFill>
                        <a:effectLst/>
                        <a:latin typeface="Arial" panose="020B0604020202020204" pitchFamily="34" charset="0"/>
                      </a:endParaRPr>
                    </a:p>
                  </a:txBody>
                  <a:tcPr marL="9211" marR="9211" marT="9211" marB="0" anchor="ctr">
                    <a:solidFill>
                      <a:schemeClr val="bg1"/>
                    </a:solidFill>
                  </a:tcPr>
                </a:tc>
                <a:tc>
                  <a:txBody>
                    <a:bodyPr/>
                    <a:lstStyle/>
                    <a:p>
                      <a:pPr algn="just" fontAlgn="ctr"/>
                      <a:r>
                        <a:rPr lang="es-419" sz="1200" u="none" strike="noStrike" dirty="0">
                          <a:effectLst/>
                        </a:rPr>
                        <a:t>Resarcimiento</a:t>
                      </a:r>
                      <a:endParaRPr lang="es-419" sz="1200" b="1" i="0" u="none" strike="noStrike" dirty="0">
                        <a:solidFill>
                          <a:srgbClr val="000000"/>
                        </a:solidFill>
                        <a:effectLst/>
                        <a:latin typeface="Arial" panose="020B0604020202020204" pitchFamily="34" charset="0"/>
                      </a:endParaRPr>
                    </a:p>
                  </a:txBody>
                  <a:tcPr marL="9211" marR="9211" marT="9211"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9211" marR="9211" marT="9211" marB="0" anchor="ctr">
                    <a:solidFill>
                      <a:schemeClr val="bg1"/>
                    </a:solidFill>
                  </a:tcPr>
                </a:tc>
                <a:tc>
                  <a:txBody>
                    <a:bodyPr/>
                    <a:lstStyle/>
                    <a:p>
                      <a:pPr algn="ctr" fontAlgn="ctr"/>
                      <a:r>
                        <a:rPr lang="es-419" sz="1200" u="none" strike="noStrike" dirty="0">
                          <a:solidFill>
                            <a:schemeClr val="accent1"/>
                          </a:solidFill>
                          <a:effectLst/>
                        </a:rPr>
                        <a:t>95%</a:t>
                      </a:r>
                      <a:endParaRPr lang="es-419" sz="1200" b="0" i="0" u="none" strike="noStrike" dirty="0">
                        <a:solidFill>
                          <a:schemeClr val="accent1"/>
                        </a:solidFill>
                        <a:effectLst/>
                        <a:latin typeface="Arial" panose="020B0604020202020204" pitchFamily="34" charset="0"/>
                      </a:endParaRPr>
                    </a:p>
                  </a:txBody>
                  <a:tcPr marL="9211" marR="9211" marT="9211"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9211" marR="9211" marT="9211" marB="0" anchor="ctr">
                    <a:solidFill>
                      <a:schemeClr val="bg1"/>
                    </a:solidFill>
                  </a:tcPr>
                </a:tc>
                <a:tc>
                  <a:txBody>
                    <a:bodyPr/>
                    <a:lstStyle/>
                    <a:p>
                      <a:pPr algn="ctr" fontAlgn="ctr"/>
                      <a:r>
                        <a:rPr lang="es-419" sz="1200" u="none" strike="noStrike" dirty="0">
                          <a:effectLst/>
                        </a:rPr>
                        <a:t>100% </a:t>
                      </a:r>
                      <a:endParaRPr lang="es-419" sz="1200" b="0" i="0" u="none" strike="noStrike" dirty="0">
                        <a:solidFill>
                          <a:srgbClr val="000000"/>
                        </a:solidFill>
                        <a:effectLst/>
                        <a:latin typeface="Arial" panose="020B0604020202020204" pitchFamily="34" charset="0"/>
                      </a:endParaRPr>
                    </a:p>
                  </a:txBody>
                  <a:tcPr marL="9211" marR="9211" marT="9211" marB="0" anchor="ctr">
                    <a:solidFill>
                      <a:schemeClr val="bg1"/>
                    </a:solidFill>
                  </a:tcPr>
                </a:tc>
                <a:extLst>
                  <a:ext uri="{0D108BD9-81ED-4DB2-BD59-A6C34878D82A}">
                    <a16:rowId xmlns:a16="http://schemas.microsoft.com/office/drawing/2014/main" val="958049402"/>
                  </a:ext>
                </a:extLst>
              </a:tr>
              <a:tr h="1240631">
                <a:tc>
                  <a:txBody>
                    <a:bodyPr/>
                    <a:lstStyle/>
                    <a:p>
                      <a:pPr algn="just" fontAlgn="ctr"/>
                      <a:r>
                        <a:rPr lang="es-419" sz="1200" u="none" strike="noStrike" dirty="0">
                          <a:effectLst/>
                        </a:rPr>
                        <a:t> </a:t>
                      </a:r>
                      <a:endParaRPr lang="es-419" sz="1200" b="1" i="0" u="none" strike="noStrike" dirty="0">
                        <a:solidFill>
                          <a:srgbClr val="000000"/>
                        </a:solidFill>
                        <a:effectLst/>
                        <a:latin typeface="Arial" panose="020B0604020202020204" pitchFamily="34" charset="0"/>
                      </a:endParaRPr>
                    </a:p>
                  </a:txBody>
                  <a:tcPr marL="9211" marR="9211" marT="9211" marB="0" anchor="ctr">
                    <a:solidFill>
                      <a:schemeClr val="bg1"/>
                    </a:solidFill>
                  </a:tcPr>
                </a:tc>
                <a:tc>
                  <a:txBody>
                    <a:bodyPr/>
                    <a:lstStyle/>
                    <a:p>
                      <a:pPr algn="just" fontAlgn="ctr"/>
                      <a:r>
                        <a:rPr lang="es-419" sz="1200" u="none" strike="noStrike" dirty="0">
                          <a:effectLst/>
                        </a:rPr>
                        <a:t> </a:t>
                      </a:r>
                      <a:endParaRPr lang="es-419" sz="1200" b="1" i="0" u="none" strike="noStrike" dirty="0">
                        <a:solidFill>
                          <a:srgbClr val="000000"/>
                        </a:solidFill>
                        <a:effectLst/>
                        <a:latin typeface="Arial" panose="020B0604020202020204" pitchFamily="34" charset="0"/>
                      </a:endParaRPr>
                    </a:p>
                  </a:txBody>
                  <a:tcPr marL="9211" marR="9211" marT="9211" marB="0" anchor="ctr">
                    <a:solidFill>
                      <a:schemeClr val="bg1"/>
                    </a:solidFill>
                  </a:tcPr>
                </a:tc>
                <a:tc>
                  <a:txBody>
                    <a:bodyPr/>
                    <a:lstStyle/>
                    <a:p>
                      <a:pPr algn="ctr" fontAlgn="ctr"/>
                      <a:endParaRPr lang="es-419" sz="1200" b="0" i="0" u="none" strike="noStrike" dirty="0">
                        <a:solidFill>
                          <a:srgbClr val="000000"/>
                        </a:solidFill>
                        <a:effectLst/>
                        <a:latin typeface="Arial" panose="020B0604020202020204" pitchFamily="34" charset="0"/>
                      </a:endParaRPr>
                    </a:p>
                  </a:txBody>
                  <a:tcPr marL="9211" marR="9211" marT="9211" marB="0" anchor="ctr">
                    <a:solidFill>
                      <a:schemeClr val="bg1"/>
                    </a:solidFill>
                  </a:tcPr>
                </a:tc>
                <a:tc>
                  <a:txBody>
                    <a:bodyPr/>
                    <a:lstStyle/>
                    <a:p>
                      <a:pPr algn="just" fontAlgn="ctr"/>
                      <a:endParaRPr lang="es-ES" sz="1200" u="none" strike="noStrike" dirty="0">
                        <a:effectLst/>
                      </a:endParaRPr>
                    </a:p>
                    <a:p>
                      <a:pPr algn="just" fontAlgn="ctr"/>
                      <a:r>
                        <a:rPr lang="es-ES" sz="1200" u="none" strike="noStrike" dirty="0">
                          <a:effectLst/>
                        </a:rPr>
                        <a:t>Para este año contamos con el apoyo jurídico para la asesoría en los casos que aplique y este análisis permite la identificación de mejoras transversales. </a:t>
                      </a:r>
                      <a:endParaRPr lang="es-ES" sz="1200" b="0" i="0" u="none" strike="noStrike" dirty="0">
                        <a:solidFill>
                          <a:srgbClr val="000000"/>
                        </a:solidFill>
                        <a:effectLst/>
                        <a:latin typeface="Arial" panose="020B0604020202020204" pitchFamily="34" charset="0"/>
                      </a:endParaRPr>
                    </a:p>
                  </a:txBody>
                  <a:tcPr marL="9211" marR="9211" marT="9211" marB="0" anchor="ctr">
                    <a:solidFill>
                      <a:schemeClr val="bg1"/>
                    </a:solidFill>
                  </a:tcPr>
                </a:tc>
                <a:tc>
                  <a:txBody>
                    <a:bodyPr/>
                    <a:lstStyle/>
                    <a:p>
                      <a:pPr algn="ctr" fontAlgn="ctr"/>
                      <a:r>
                        <a:rPr lang="es-419" sz="1200" u="none" strike="noStrike" dirty="0">
                          <a:effectLst/>
                        </a:rPr>
                        <a:t> </a:t>
                      </a:r>
                      <a:endParaRPr lang="es-419" sz="1200" b="0" i="0" u="none" strike="noStrike" dirty="0">
                        <a:solidFill>
                          <a:srgbClr val="000000"/>
                        </a:solidFill>
                        <a:effectLst/>
                        <a:latin typeface="Arial" panose="020B0604020202020204" pitchFamily="34" charset="0"/>
                      </a:endParaRPr>
                    </a:p>
                  </a:txBody>
                  <a:tcPr marL="9211" marR="9211" marT="9211" marB="0" anchor="ctr">
                    <a:solidFill>
                      <a:schemeClr val="bg1"/>
                    </a:solidFill>
                  </a:tcPr>
                </a:tc>
                <a:tc>
                  <a:txBody>
                    <a:bodyPr/>
                    <a:lstStyle/>
                    <a:p>
                      <a:pPr algn="ctr" fontAlgn="ctr"/>
                      <a:endParaRPr lang="es-419" sz="1200" b="0" i="0" u="none" strike="noStrike" dirty="0">
                        <a:solidFill>
                          <a:srgbClr val="000000"/>
                        </a:solidFill>
                        <a:effectLst/>
                        <a:latin typeface="Arial" panose="020B0604020202020204" pitchFamily="34" charset="0"/>
                      </a:endParaRPr>
                    </a:p>
                  </a:txBody>
                  <a:tcPr marL="9211" marR="9211" marT="9211" marB="0" anchor="ctr">
                    <a:solidFill>
                      <a:schemeClr val="bg1"/>
                    </a:solidFill>
                  </a:tcPr>
                </a:tc>
                <a:extLst>
                  <a:ext uri="{0D108BD9-81ED-4DB2-BD59-A6C34878D82A}">
                    <a16:rowId xmlns:a16="http://schemas.microsoft.com/office/drawing/2014/main" val="2941050932"/>
                  </a:ext>
                </a:extLst>
              </a:tr>
              <a:tr h="921612">
                <a:tc>
                  <a:txBody>
                    <a:bodyPr/>
                    <a:lstStyle/>
                    <a:p>
                      <a:pPr algn="just" fontAlgn="ctr"/>
                      <a:r>
                        <a:rPr lang="es-ES" sz="1200" u="none" strike="noStrike" dirty="0">
                          <a:effectLst/>
                        </a:rPr>
                        <a:t>5.2 Etapas asociadas al proceso de resarcimiento</a:t>
                      </a:r>
                      <a:endParaRPr lang="es-ES" sz="1200" b="1" i="0" u="none" strike="noStrike" dirty="0">
                        <a:solidFill>
                          <a:srgbClr val="000000"/>
                        </a:solidFill>
                        <a:effectLst/>
                        <a:latin typeface="Arial" panose="020B0604020202020204" pitchFamily="34" charset="0"/>
                      </a:endParaRPr>
                    </a:p>
                  </a:txBody>
                  <a:tcPr marL="9211" marR="9211" marT="9211" marB="0" anchor="ctr">
                    <a:solidFill>
                      <a:schemeClr val="bg1"/>
                    </a:solidFill>
                  </a:tcPr>
                </a:tc>
                <a:tc>
                  <a:txBody>
                    <a:bodyPr/>
                    <a:lstStyle/>
                    <a:p>
                      <a:pPr algn="just" fontAlgn="ctr"/>
                      <a:r>
                        <a:rPr lang="es-419" sz="1200" u="none" strike="noStrike" dirty="0">
                          <a:effectLst/>
                        </a:rPr>
                        <a:t>Resarcimientos</a:t>
                      </a:r>
                      <a:endParaRPr lang="es-419" sz="1200" b="1" i="0" u="none" strike="noStrike" dirty="0">
                        <a:solidFill>
                          <a:srgbClr val="000000"/>
                        </a:solidFill>
                        <a:effectLst/>
                        <a:latin typeface="Arial" panose="020B0604020202020204" pitchFamily="34" charset="0"/>
                      </a:endParaRPr>
                    </a:p>
                  </a:txBody>
                  <a:tcPr marL="9211" marR="9211" marT="9211"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9211" marR="9211" marT="9211"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9211" marR="9211" marT="9211"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9211" marR="9211" marT="9211" marB="0" anchor="ctr">
                    <a:solidFill>
                      <a:schemeClr val="bg1"/>
                    </a:solidFill>
                  </a:tcPr>
                </a:tc>
                <a:tc>
                  <a:txBody>
                    <a:bodyPr/>
                    <a:lstStyle/>
                    <a:p>
                      <a:pPr algn="ctr" fontAlgn="ctr"/>
                      <a:r>
                        <a:rPr lang="es-419" sz="1200" u="none" strike="noStrike" dirty="0">
                          <a:effectLst/>
                        </a:rPr>
                        <a:t>100% </a:t>
                      </a:r>
                      <a:endParaRPr lang="es-419" sz="1200" b="0" i="0" u="none" strike="noStrike" dirty="0">
                        <a:solidFill>
                          <a:srgbClr val="000000"/>
                        </a:solidFill>
                        <a:effectLst/>
                        <a:latin typeface="Arial" panose="020B0604020202020204" pitchFamily="34" charset="0"/>
                      </a:endParaRPr>
                    </a:p>
                  </a:txBody>
                  <a:tcPr marL="9211" marR="9211" marT="9211" marB="0" anchor="ctr">
                    <a:solidFill>
                      <a:schemeClr val="bg1"/>
                    </a:solidFill>
                  </a:tcPr>
                </a:tc>
                <a:extLst>
                  <a:ext uri="{0D108BD9-81ED-4DB2-BD59-A6C34878D82A}">
                    <a16:rowId xmlns:a16="http://schemas.microsoft.com/office/drawing/2014/main" val="613865207"/>
                  </a:ext>
                </a:extLst>
              </a:tr>
            </a:tbl>
          </a:graphicData>
        </a:graphic>
      </p:graphicFrame>
    </p:spTree>
    <p:extLst>
      <p:ext uri="{BB962C8B-B14F-4D97-AF65-F5344CB8AC3E}">
        <p14:creationId xmlns:p14="http://schemas.microsoft.com/office/powerpoint/2010/main" val="1838844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pic>
        <p:nvPicPr>
          <p:cNvPr id="91" name="Google Shape;91;g1dee818c1e5_0_2"/>
          <p:cNvPicPr preferRelativeResize="0"/>
          <p:nvPr/>
        </p:nvPicPr>
        <p:blipFill rotWithShape="1">
          <a:blip r:embed="rId3">
            <a:alphaModFix/>
          </a:blip>
          <a:srcRect/>
          <a:stretch/>
        </p:blipFill>
        <p:spPr>
          <a:xfrm>
            <a:off x="0" y="524"/>
            <a:ext cx="11879248" cy="7198251"/>
          </a:xfrm>
          <a:prstGeom prst="rect">
            <a:avLst/>
          </a:prstGeom>
          <a:noFill/>
          <a:ln>
            <a:noFill/>
          </a:ln>
        </p:spPr>
      </p:pic>
      <p:graphicFrame>
        <p:nvGraphicFramePr>
          <p:cNvPr id="2" name="Tabla 1"/>
          <p:cNvGraphicFramePr>
            <a:graphicFrameLocks noGrp="1"/>
          </p:cNvGraphicFramePr>
          <p:nvPr>
            <p:extLst>
              <p:ext uri="{D42A27DB-BD31-4B8C-83A1-F6EECF244321}">
                <p14:modId xmlns:p14="http://schemas.microsoft.com/office/powerpoint/2010/main" val="3768447037"/>
              </p:ext>
            </p:extLst>
          </p:nvPr>
        </p:nvGraphicFramePr>
        <p:xfrm>
          <a:off x="335993" y="342644"/>
          <a:ext cx="11207262" cy="6301761"/>
        </p:xfrm>
        <a:graphic>
          <a:graphicData uri="http://schemas.openxmlformats.org/drawingml/2006/table">
            <a:tbl>
              <a:tblPr>
                <a:tableStyleId>{D7AC3CCA-C797-4891-BE02-D94E43425B78}</a:tableStyleId>
              </a:tblPr>
              <a:tblGrid>
                <a:gridCol w="1184030">
                  <a:extLst>
                    <a:ext uri="{9D8B030D-6E8A-4147-A177-3AD203B41FA5}">
                      <a16:colId xmlns:a16="http://schemas.microsoft.com/office/drawing/2014/main" val="1758984692"/>
                    </a:ext>
                  </a:extLst>
                </a:gridCol>
                <a:gridCol w="1347979">
                  <a:extLst>
                    <a:ext uri="{9D8B030D-6E8A-4147-A177-3AD203B41FA5}">
                      <a16:colId xmlns:a16="http://schemas.microsoft.com/office/drawing/2014/main" val="4257142062"/>
                    </a:ext>
                  </a:extLst>
                </a:gridCol>
                <a:gridCol w="1245253">
                  <a:extLst>
                    <a:ext uri="{9D8B030D-6E8A-4147-A177-3AD203B41FA5}">
                      <a16:colId xmlns:a16="http://schemas.microsoft.com/office/drawing/2014/main" val="2414378778"/>
                    </a:ext>
                  </a:extLst>
                </a:gridCol>
                <a:gridCol w="3126965">
                  <a:extLst>
                    <a:ext uri="{9D8B030D-6E8A-4147-A177-3AD203B41FA5}">
                      <a16:colId xmlns:a16="http://schemas.microsoft.com/office/drawing/2014/main" val="1429712085"/>
                    </a:ext>
                  </a:extLst>
                </a:gridCol>
                <a:gridCol w="1946695">
                  <a:extLst>
                    <a:ext uri="{9D8B030D-6E8A-4147-A177-3AD203B41FA5}">
                      <a16:colId xmlns:a16="http://schemas.microsoft.com/office/drawing/2014/main" val="4279046615"/>
                    </a:ext>
                  </a:extLst>
                </a:gridCol>
                <a:gridCol w="2356340">
                  <a:extLst>
                    <a:ext uri="{9D8B030D-6E8A-4147-A177-3AD203B41FA5}">
                      <a16:colId xmlns:a16="http://schemas.microsoft.com/office/drawing/2014/main" val="1113178104"/>
                    </a:ext>
                  </a:extLst>
                </a:gridCol>
              </a:tblGrid>
              <a:tr h="187182">
                <a:tc rowSpan="2">
                  <a:txBody>
                    <a:bodyPr/>
                    <a:lstStyle/>
                    <a:p>
                      <a:pPr algn="ctr" fontAlgn="ctr"/>
                      <a:r>
                        <a:rPr lang="es-419" sz="1100" b="1" u="none" strike="noStrike" dirty="0">
                          <a:solidFill>
                            <a:schemeClr val="bg1"/>
                          </a:solidFill>
                          <a:effectLst/>
                        </a:rPr>
                        <a:t>Numeral de la Circular</a:t>
                      </a:r>
                      <a:endParaRPr lang="es-419" sz="1100" b="1" i="0" u="none" strike="noStrike" dirty="0">
                        <a:solidFill>
                          <a:schemeClr val="bg1"/>
                        </a:solidFill>
                        <a:effectLst/>
                        <a:latin typeface="Arial" panose="020B0604020202020204" pitchFamily="34" charset="0"/>
                      </a:endParaRPr>
                    </a:p>
                  </a:txBody>
                  <a:tcPr marL="7797" marR="7797" marT="7797" marB="0" anchor="ctr">
                    <a:solidFill>
                      <a:schemeClr val="tx1">
                        <a:lumMod val="50000"/>
                        <a:lumOff val="50000"/>
                      </a:schemeClr>
                    </a:solidFill>
                  </a:tcPr>
                </a:tc>
                <a:tc rowSpan="2">
                  <a:txBody>
                    <a:bodyPr/>
                    <a:lstStyle/>
                    <a:p>
                      <a:pPr algn="ctr" fontAlgn="ctr"/>
                      <a:r>
                        <a:rPr lang="es-419" sz="1100" b="1" u="none" strike="noStrike" dirty="0">
                          <a:solidFill>
                            <a:schemeClr val="bg1"/>
                          </a:solidFill>
                          <a:effectLst/>
                        </a:rPr>
                        <a:t>Subtemas</a:t>
                      </a:r>
                      <a:endParaRPr lang="es-419" sz="1100" b="1" i="0" u="none" strike="noStrike" dirty="0">
                        <a:solidFill>
                          <a:schemeClr val="bg1"/>
                        </a:solidFill>
                        <a:effectLst/>
                        <a:latin typeface="Arial" panose="020B0604020202020204" pitchFamily="34" charset="0"/>
                      </a:endParaRPr>
                    </a:p>
                  </a:txBody>
                  <a:tcPr marL="7797" marR="7797" marT="7797" marB="0" anchor="ctr">
                    <a:solidFill>
                      <a:schemeClr val="tx1">
                        <a:lumMod val="50000"/>
                        <a:lumOff val="50000"/>
                      </a:schemeClr>
                    </a:solidFill>
                  </a:tcPr>
                </a:tc>
                <a:tc gridSpan="4">
                  <a:txBody>
                    <a:bodyPr/>
                    <a:lstStyle/>
                    <a:p>
                      <a:pPr algn="ctr" fontAlgn="ctr"/>
                      <a:r>
                        <a:rPr lang="es-419" sz="1100" u="none" strike="noStrike" dirty="0">
                          <a:solidFill>
                            <a:schemeClr val="bg1"/>
                          </a:solidFill>
                          <a:effectLst/>
                        </a:rPr>
                        <a:t>% Avance a abril de 2024</a:t>
                      </a:r>
                      <a:endParaRPr lang="es-419" sz="1100" b="1" i="0" u="none" strike="noStrike" dirty="0">
                        <a:solidFill>
                          <a:schemeClr val="bg1"/>
                        </a:solidFill>
                        <a:effectLst/>
                        <a:latin typeface="Arial" panose="020B0604020202020204" pitchFamily="34" charset="0"/>
                      </a:endParaRPr>
                    </a:p>
                  </a:txBody>
                  <a:tcPr marL="7797" marR="7797" marT="7797" marB="0" anchor="ctr">
                    <a:solidFill>
                      <a:schemeClr val="tx1">
                        <a:lumMod val="50000"/>
                        <a:lumOff val="50000"/>
                      </a:schemeClr>
                    </a:solidFill>
                  </a:tcPr>
                </a:tc>
                <a:tc hMerge="1">
                  <a:txBody>
                    <a:bodyPr/>
                    <a:lstStyle/>
                    <a:p>
                      <a:endParaRPr lang="es-419"/>
                    </a:p>
                  </a:txBody>
                  <a:tcPr/>
                </a:tc>
                <a:tc hMerge="1">
                  <a:txBody>
                    <a:bodyPr/>
                    <a:lstStyle/>
                    <a:p>
                      <a:endParaRPr lang="es-419"/>
                    </a:p>
                  </a:txBody>
                  <a:tcPr/>
                </a:tc>
                <a:tc hMerge="1">
                  <a:txBody>
                    <a:bodyPr/>
                    <a:lstStyle/>
                    <a:p>
                      <a:endParaRPr lang="es-419"/>
                    </a:p>
                  </a:txBody>
                  <a:tcPr/>
                </a:tc>
                <a:extLst>
                  <a:ext uri="{0D108BD9-81ED-4DB2-BD59-A6C34878D82A}">
                    <a16:rowId xmlns:a16="http://schemas.microsoft.com/office/drawing/2014/main" val="3892267422"/>
                  </a:ext>
                </a:extLst>
              </a:tr>
              <a:tr h="366710">
                <a:tc vMerge="1">
                  <a:txBody>
                    <a:bodyPr/>
                    <a:lstStyle/>
                    <a:p>
                      <a:endParaRPr lang="es-419"/>
                    </a:p>
                  </a:txBody>
                  <a:tcPr/>
                </a:tc>
                <a:tc vMerge="1">
                  <a:txBody>
                    <a:bodyPr/>
                    <a:lstStyle/>
                    <a:p>
                      <a:endParaRPr lang="es-419"/>
                    </a:p>
                  </a:txBody>
                  <a:tcPr/>
                </a:tc>
                <a:tc>
                  <a:txBody>
                    <a:bodyPr/>
                    <a:lstStyle/>
                    <a:p>
                      <a:pPr algn="ctr" fontAlgn="ctr"/>
                      <a:r>
                        <a:rPr lang="es-419" sz="1100" b="1" u="none" strike="noStrike" dirty="0">
                          <a:solidFill>
                            <a:schemeClr val="bg1"/>
                          </a:solidFill>
                          <a:effectLst/>
                        </a:rPr>
                        <a:t>Comfenalco Tolima</a:t>
                      </a:r>
                      <a:endParaRPr lang="es-419" sz="1100" b="1" i="0" u="none" strike="noStrike" dirty="0">
                        <a:solidFill>
                          <a:schemeClr val="bg1"/>
                        </a:solidFill>
                        <a:effectLst/>
                        <a:latin typeface="Arial" panose="020B0604020202020204" pitchFamily="34" charset="0"/>
                      </a:endParaRPr>
                    </a:p>
                  </a:txBody>
                  <a:tcPr marL="7797" marR="7797" marT="7797" marB="0" anchor="ctr">
                    <a:solidFill>
                      <a:schemeClr val="tx1">
                        <a:lumMod val="50000"/>
                        <a:lumOff val="50000"/>
                      </a:schemeClr>
                    </a:solidFill>
                  </a:tcPr>
                </a:tc>
                <a:tc>
                  <a:txBody>
                    <a:bodyPr/>
                    <a:lstStyle/>
                    <a:p>
                      <a:pPr algn="ctr" fontAlgn="ctr"/>
                      <a:r>
                        <a:rPr lang="es-419" sz="1100" b="1" u="none" strike="noStrike" dirty="0">
                          <a:solidFill>
                            <a:schemeClr val="bg1"/>
                          </a:solidFill>
                          <a:effectLst/>
                        </a:rPr>
                        <a:t>Comfamiliar Huila</a:t>
                      </a:r>
                      <a:endParaRPr lang="es-419" sz="1100" b="1" i="0" u="none" strike="noStrike" dirty="0">
                        <a:solidFill>
                          <a:schemeClr val="bg1"/>
                        </a:solidFill>
                        <a:effectLst/>
                        <a:latin typeface="Arial" panose="020B0604020202020204" pitchFamily="34" charset="0"/>
                      </a:endParaRPr>
                    </a:p>
                  </a:txBody>
                  <a:tcPr marL="7797" marR="7797" marT="7797" marB="0" anchor="ctr">
                    <a:solidFill>
                      <a:schemeClr val="tx1">
                        <a:lumMod val="50000"/>
                        <a:lumOff val="50000"/>
                      </a:schemeClr>
                    </a:solidFill>
                  </a:tcPr>
                </a:tc>
                <a:tc>
                  <a:txBody>
                    <a:bodyPr/>
                    <a:lstStyle/>
                    <a:p>
                      <a:pPr algn="ctr" fontAlgn="ctr"/>
                      <a:r>
                        <a:rPr lang="es-419" sz="1100" b="1" u="none" strike="noStrike" dirty="0">
                          <a:solidFill>
                            <a:schemeClr val="bg1"/>
                          </a:solidFill>
                          <a:effectLst/>
                        </a:rPr>
                        <a:t>Cafasur</a:t>
                      </a:r>
                      <a:endParaRPr lang="es-419" sz="1100" b="1" i="0" u="none" strike="noStrike" dirty="0">
                        <a:solidFill>
                          <a:schemeClr val="bg1"/>
                        </a:solidFill>
                        <a:effectLst/>
                        <a:latin typeface="Arial" panose="020B0604020202020204" pitchFamily="34" charset="0"/>
                      </a:endParaRPr>
                    </a:p>
                  </a:txBody>
                  <a:tcPr marL="7797" marR="7797" marT="7797" marB="0" anchor="ctr">
                    <a:solidFill>
                      <a:schemeClr val="tx1">
                        <a:lumMod val="50000"/>
                        <a:lumOff val="50000"/>
                      </a:schemeClr>
                    </a:solidFill>
                  </a:tcPr>
                </a:tc>
                <a:tc>
                  <a:txBody>
                    <a:bodyPr/>
                    <a:lstStyle/>
                    <a:p>
                      <a:pPr algn="ctr" fontAlgn="ctr"/>
                      <a:r>
                        <a:rPr lang="es-419" sz="1100" b="1" u="none" strike="noStrike" dirty="0">
                          <a:solidFill>
                            <a:schemeClr val="bg1"/>
                          </a:solidFill>
                          <a:effectLst/>
                        </a:rPr>
                        <a:t>Comfatolima</a:t>
                      </a:r>
                      <a:endParaRPr lang="es-419" sz="1100" b="1" i="0" u="none" strike="noStrike" dirty="0">
                        <a:solidFill>
                          <a:schemeClr val="bg1"/>
                        </a:solidFill>
                        <a:effectLst/>
                        <a:latin typeface="Arial" panose="020B0604020202020204" pitchFamily="34" charset="0"/>
                      </a:endParaRPr>
                    </a:p>
                  </a:txBody>
                  <a:tcPr marL="7797" marR="7797" marT="7797" marB="0" anchor="ctr">
                    <a:solidFill>
                      <a:schemeClr val="tx1">
                        <a:lumMod val="50000"/>
                        <a:lumOff val="50000"/>
                      </a:schemeClr>
                    </a:solidFill>
                  </a:tcPr>
                </a:tc>
                <a:extLst>
                  <a:ext uri="{0D108BD9-81ED-4DB2-BD59-A6C34878D82A}">
                    <a16:rowId xmlns:a16="http://schemas.microsoft.com/office/drawing/2014/main" val="3618515647"/>
                  </a:ext>
                </a:extLst>
              </a:tr>
              <a:tr h="383264">
                <a:tc>
                  <a:txBody>
                    <a:bodyPr/>
                    <a:lstStyle/>
                    <a:p>
                      <a:pPr algn="just" fontAlgn="ctr"/>
                      <a:r>
                        <a:rPr lang="es-419" sz="1100" u="none" strike="noStrike" dirty="0">
                          <a:effectLst/>
                        </a:rPr>
                        <a:t>5.3 Tipos de resarcimiento</a:t>
                      </a:r>
                      <a:endParaRPr lang="es-419" sz="1100" b="1"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just" fontAlgn="ctr"/>
                      <a:r>
                        <a:rPr lang="es-419" sz="1100" u="none" strike="noStrike" dirty="0">
                          <a:effectLst/>
                        </a:rPr>
                        <a:t>Resarcimientos</a:t>
                      </a:r>
                      <a:endParaRPr lang="es-419" sz="1100" b="1"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ctr" fontAlgn="ctr"/>
                      <a:r>
                        <a:rPr lang="es-419" sz="1100" u="none" strike="noStrike" dirty="0">
                          <a:effectLst/>
                        </a:rPr>
                        <a:t>100%</a:t>
                      </a:r>
                      <a:endParaRPr lang="es-419" sz="1100" b="0"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ctr" fontAlgn="ctr"/>
                      <a:r>
                        <a:rPr lang="es-419" sz="1100" u="none" strike="noStrike" dirty="0">
                          <a:effectLst/>
                        </a:rPr>
                        <a:t>100%</a:t>
                      </a:r>
                      <a:endParaRPr lang="es-419" sz="1100" b="0"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ctr" fontAlgn="ctr"/>
                      <a:r>
                        <a:rPr lang="es-419" sz="1100" u="none" strike="noStrike" dirty="0">
                          <a:effectLst/>
                        </a:rPr>
                        <a:t>100%</a:t>
                      </a:r>
                      <a:endParaRPr lang="es-419" sz="1100" b="0"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ctr" fontAlgn="ctr"/>
                      <a:r>
                        <a:rPr lang="es-419" sz="1100" u="none" strike="noStrike" dirty="0">
                          <a:effectLst/>
                        </a:rPr>
                        <a:t>100% </a:t>
                      </a:r>
                      <a:endParaRPr lang="es-419" sz="1100" b="0" i="0" u="none" strike="noStrike" dirty="0">
                        <a:solidFill>
                          <a:srgbClr val="000000"/>
                        </a:solidFill>
                        <a:effectLst/>
                        <a:latin typeface="Arial" panose="020B0604020202020204" pitchFamily="34" charset="0"/>
                      </a:endParaRPr>
                    </a:p>
                  </a:txBody>
                  <a:tcPr marL="7797" marR="7797" marT="7797" marB="0" anchor="ctr">
                    <a:solidFill>
                      <a:schemeClr val="bg1"/>
                    </a:solidFill>
                  </a:tcPr>
                </a:tc>
                <a:extLst>
                  <a:ext uri="{0D108BD9-81ED-4DB2-BD59-A6C34878D82A}">
                    <a16:rowId xmlns:a16="http://schemas.microsoft.com/office/drawing/2014/main" val="3359226322"/>
                  </a:ext>
                </a:extLst>
              </a:tr>
              <a:tr h="725766">
                <a:tc>
                  <a:txBody>
                    <a:bodyPr/>
                    <a:lstStyle/>
                    <a:p>
                      <a:pPr algn="just" fontAlgn="ctr"/>
                      <a:r>
                        <a:rPr lang="es-ES" sz="1100" u="none" strike="noStrike" dirty="0">
                          <a:effectLst/>
                        </a:rPr>
                        <a:t>5.4 Casos en los cuales no aplicaría el resarcimiento</a:t>
                      </a:r>
                      <a:endParaRPr lang="es-ES" sz="1100" b="1"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just" fontAlgn="ctr"/>
                      <a:r>
                        <a:rPr lang="es-419" sz="1100" u="none" strike="noStrike" dirty="0">
                          <a:effectLst/>
                        </a:rPr>
                        <a:t>Resarcimientos</a:t>
                      </a:r>
                      <a:endParaRPr lang="es-419" sz="1100" b="1"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ctr" fontAlgn="ctr"/>
                      <a:r>
                        <a:rPr lang="es-419" sz="1100" u="none" strike="noStrike" dirty="0">
                          <a:effectLst/>
                        </a:rPr>
                        <a:t>100%</a:t>
                      </a:r>
                      <a:endParaRPr lang="es-419" sz="1100" b="0"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ctr" fontAlgn="ctr"/>
                      <a:r>
                        <a:rPr lang="es-419" sz="1100" u="none" strike="noStrike" dirty="0">
                          <a:solidFill>
                            <a:schemeClr val="accent1"/>
                          </a:solidFill>
                          <a:effectLst/>
                        </a:rPr>
                        <a:t>80%</a:t>
                      </a:r>
                      <a:endParaRPr lang="es-419" sz="1100" b="0" i="0" u="none" strike="noStrike" dirty="0">
                        <a:solidFill>
                          <a:schemeClr val="accent1"/>
                        </a:solidFill>
                        <a:effectLst/>
                        <a:latin typeface="Arial" panose="020B0604020202020204" pitchFamily="34" charset="0"/>
                      </a:endParaRPr>
                    </a:p>
                  </a:txBody>
                  <a:tcPr marL="7797" marR="7797" marT="7797" marB="0" anchor="ctr">
                    <a:solidFill>
                      <a:schemeClr val="bg1"/>
                    </a:solidFill>
                  </a:tcPr>
                </a:tc>
                <a:tc>
                  <a:txBody>
                    <a:bodyPr/>
                    <a:lstStyle/>
                    <a:p>
                      <a:pPr algn="ctr" fontAlgn="ctr"/>
                      <a:r>
                        <a:rPr lang="es-419" sz="1100" u="none" strike="noStrike" dirty="0">
                          <a:effectLst/>
                        </a:rPr>
                        <a:t>100%</a:t>
                      </a:r>
                      <a:endParaRPr lang="es-419" sz="1100" b="0"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ctr" fontAlgn="ctr"/>
                      <a:r>
                        <a:rPr lang="es-419" sz="1100" u="none" strike="noStrike" dirty="0">
                          <a:effectLst/>
                        </a:rPr>
                        <a:t>100% </a:t>
                      </a:r>
                      <a:endParaRPr lang="es-419" sz="1100" b="0" i="0" u="none" strike="noStrike" dirty="0">
                        <a:solidFill>
                          <a:srgbClr val="000000"/>
                        </a:solidFill>
                        <a:effectLst/>
                        <a:latin typeface="Arial" panose="020B0604020202020204" pitchFamily="34" charset="0"/>
                      </a:endParaRPr>
                    </a:p>
                  </a:txBody>
                  <a:tcPr marL="7797" marR="7797" marT="7797" marB="0" anchor="ctr">
                    <a:solidFill>
                      <a:schemeClr val="bg1"/>
                    </a:solidFill>
                  </a:tcPr>
                </a:tc>
                <a:extLst>
                  <a:ext uri="{0D108BD9-81ED-4DB2-BD59-A6C34878D82A}">
                    <a16:rowId xmlns:a16="http://schemas.microsoft.com/office/drawing/2014/main" val="3537089948"/>
                  </a:ext>
                </a:extLst>
              </a:tr>
              <a:tr h="1264350">
                <a:tc>
                  <a:txBody>
                    <a:bodyPr/>
                    <a:lstStyle/>
                    <a:p>
                      <a:pPr algn="just" fontAlgn="ctr"/>
                      <a:endParaRPr lang="es-419" sz="1100" b="1"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just" fontAlgn="ctr"/>
                      <a:r>
                        <a:rPr lang="es-419" sz="1100" u="none" strike="noStrike" dirty="0">
                          <a:effectLst/>
                        </a:rPr>
                        <a:t> </a:t>
                      </a:r>
                      <a:endParaRPr lang="es-419" sz="1100" b="1"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ctr" fontAlgn="ctr"/>
                      <a:endParaRPr lang="es-419" sz="1100" b="0"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just" fontAlgn="ctr"/>
                      <a:r>
                        <a:rPr lang="es-MX" sz="1100" u="none" strike="noStrike" dirty="0">
                          <a:effectLst/>
                        </a:rPr>
                        <a:t>La Caja cuenta el área de Gestión del Riesgos, con el cual se articulará la validación de la matriz respecto que a la calificación de si los riesgos son constitutivos de fuerza mayor o caso fortuito con base en las definiciones de la Circular 008 de la </a:t>
                      </a:r>
                      <a:r>
                        <a:rPr lang="es-MX" sz="1100" u="none" strike="noStrike" dirty="0" err="1">
                          <a:effectLst/>
                        </a:rPr>
                        <a:t>Supersubsidio</a:t>
                      </a:r>
                      <a:r>
                        <a:rPr lang="es-MX" sz="1100" u="none" strike="noStrike" dirty="0">
                          <a:effectLst/>
                        </a:rPr>
                        <a:t>, para su respectiva actualización y socialización. </a:t>
                      </a:r>
                      <a:endParaRPr lang="es-ES" sz="1100" b="0"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ctr" fontAlgn="ctr"/>
                      <a:endParaRPr lang="es-419" sz="1100" b="0"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ctr" fontAlgn="ctr"/>
                      <a:endParaRPr lang="es-419" sz="1100" b="0" i="0" u="none" strike="noStrike" dirty="0">
                        <a:solidFill>
                          <a:srgbClr val="000000"/>
                        </a:solidFill>
                        <a:effectLst/>
                        <a:latin typeface="Arial" panose="020B0604020202020204" pitchFamily="34" charset="0"/>
                      </a:endParaRPr>
                    </a:p>
                  </a:txBody>
                  <a:tcPr marL="7797" marR="7797" marT="7797" marB="0" anchor="ctr">
                    <a:solidFill>
                      <a:schemeClr val="bg1"/>
                    </a:solidFill>
                  </a:tcPr>
                </a:tc>
                <a:extLst>
                  <a:ext uri="{0D108BD9-81ED-4DB2-BD59-A6C34878D82A}">
                    <a16:rowId xmlns:a16="http://schemas.microsoft.com/office/drawing/2014/main" val="1755033193"/>
                  </a:ext>
                </a:extLst>
              </a:tr>
              <a:tr h="546238">
                <a:tc>
                  <a:txBody>
                    <a:bodyPr/>
                    <a:lstStyle/>
                    <a:p>
                      <a:pPr algn="just" fontAlgn="ctr"/>
                      <a:r>
                        <a:rPr lang="es-ES" sz="1100" u="none" strike="noStrike" dirty="0">
                          <a:effectLst/>
                        </a:rPr>
                        <a:t>5.5 Fuerza mayor y Caso Fortuito</a:t>
                      </a:r>
                      <a:endParaRPr lang="es-ES" sz="1100" b="1"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just" fontAlgn="ctr"/>
                      <a:r>
                        <a:rPr lang="es-419" sz="1100" u="none" strike="noStrike" dirty="0">
                          <a:effectLst/>
                        </a:rPr>
                        <a:t>Resarcimientos</a:t>
                      </a:r>
                      <a:endParaRPr lang="es-419" sz="1100" b="1"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ctr" fontAlgn="ctr"/>
                      <a:r>
                        <a:rPr lang="es-419" sz="1100" u="none" strike="noStrike" dirty="0">
                          <a:effectLst/>
                        </a:rPr>
                        <a:t>100%</a:t>
                      </a:r>
                      <a:endParaRPr lang="es-419" sz="1100" b="0"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ctr" fontAlgn="ctr"/>
                      <a:r>
                        <a:rPr lang="es-419" sz="1100" u="none" strike="noStrike" dirty="0">
                          <a:solidFill>
                            <a:schemeClr val="accent1"/>
                          </a:solidFill>
                          <a:effectLst/>
                        </a:rPr>
                        <a:t>80%</a:t>
                      </a:r>
                      <a:endParaRPr lang="es-419" sz="1100" b="0" i="0" u="none" strike="noStrike" dirty="0">
                        <a:solidFill>
                          <a:schemeClr val="accent1"/>
                        </a:solidFill>
                        <a:effectLst/>
                        <a:latin typeface="Arial" panose="020B0604020202020204" pitchFamily="34" charset="0"/>
                      </a:endParaRPr>
                    </a:p>
                  </a:txBody>
                  <a:tcPr marL="7797" marR="7797" marT="7797" marB="0" anchor="ctr">
                    <a:solidFill>
                      <a:schemeClr val="bg1"/>
                    </a:solidFill>
                  </a:tcPr>
                </a:tc>
                <a:tc>
                  <a:txBody>
                    <a:bodyPr/>
                    <a:lstStyle/>
                    <a:p>
                      <a:pPr algn="ctr" fontAlgn="ctr"/>
                      <a:r>
                        <a:rPr lang="es-419" sz="1100" u="none" strike="noStrike" dirty="0">
                          <a:effectLst/>
                        </a:rPr>
                        <a:t>100%</a:t>
                      </a:r>
                      <a:endParaRPr lang="es-419" sz="1100" b="0"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ctr" fontAlgn="ctr"/>
                      <a:r>
                        <a:rPr lang="es-419" sz="1100" u="none" strike="noStrike" dirty="0">
                          <a:effectLst/>
                        </a:rPr>
                        <a:t>100% </a:t>
                      </a:r>
                      <a:endParaRPr lang="es-419" sz="1100" b="0" i="0" u="none" strike="noStrike" dirty="0">
                        <a:solidFill>
                          <a:srgbClr val="000000"/>
                        </a:solidFill>
                        <a:effectLst/>
                        <a:latin typeface="Arial" panose="020B0604020202020204" pitchFamily="34" charset="0"/>
                      </a:endParaRPr>
                    </a:p>
                  </a:txBody>
                  <a:tcPr marL="7797" marR="7797" marT="7797" marB="0" anchor="ctr">
                    <a:solidFill>
                      <a:schemeClr val="bg1"/>
                    </a:solidFill>
                  </a:tcPr>
                </a:tc>
                <a:extLst>
                  <a:ext uri="{0D108BD9-81ED-4DB2-BD59-A6C34878D82A}">
                    <a16:rowId xmlns:a16="http://schemas.microsoft.com/office/drawing/2014/main" val="1204191832"/>
                  </a:ext>
                </a:extLst>
              </a:tr>
              <a:tr h="1264350">
                <a:tc>
                  <a:txBody>
                    <a:bodyPr/>
                    <a:lstStyle/>
                    <a:p>
                      <a:pPr algn="just" fontAlgn="ctr"/>
                      <a:endParaRPr lang="es-419" sz="1100" b="1"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just" fontAlgn="ctr"/>
                      <a:r>
                        <a:rPr lang="es-419" sz="1100" u="none" strike="noStrike" dirty="0">
                          <a:effectLst/>
                        </a:rPr>
                        <a:t> </a:t>
                      </a:r>
                      <a:endParaRPr lang="es-419" sz="1100" b="1"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ctr" fontAlgn="ctr"/>
                      <a:endParaRPr lang="es-419" sz="1100" b="0"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just" fontAlgn="ctr"/>
                      <a:r>
                        <a:rPr lang="es-MX" sz="1100" u="none" strike="noStrike" dirty="0">
                          <a:effectLst/>
                        </a:rPr>
                        <a:t>Se está articulando en la Matriz de Riesgo Corporativa la validación de los riesgos  constitutivos de fuerza mayor o caso fortuito con base en las definiciones de la Circular 008 de la </a:t>
                      </a:r>
                      <a:r>
                        <a:rPr lang="es-MX" sz="1100" u="none" strike="noStrike" dirty="0" err="1">
                          <a:effectLst/>
                        </a:rPr>
                        <a:t>Supersubsidio</a:t>
                      </a:r>
                      <a:r>
                        <a:rPr lang="es-MX" sz="1100" u="none" strike="noStrike" dirty="0">
                          <a:effectLst/>
                        </a:rPr>
                        <a:t>, para su respectiva actualización y socialización. </a:t>
                      </a:r>
                      <a:endParaRPr lang="es-ES" sz="1100" b="0"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ctr" fontAlgn="ctr"/>
                      <a:r>
                        <a:rPr lang="es-419" sz="1100" u="none" strike="noStrike" dirty="0">
                          <a:effectLst/>
                        </a:rPr>
                        <a:t> </a:t>
                      </a:r>
                      <a:endParaRPr lang="es-419" sz="1100" b="0"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ctr" fontAlgn="ctr"/>
                      <a:endParaRPr lang="es-419" sz="1100" b="0" i="0" u="none" strike="noStrike" dirty="0">
                        <a:solidFill>
                          <a:srgbClr val="000000"/>
                        </a:solidFill>
                        <a:effectLst/>
                        <a:latin typeface="Arial" panose="020B0604020202020204" pitchFamily="34" charset="0"/>
                      </a:endParaRPr>
                    </a:p>
                  </a:txBody>
                  <a:tcPr marL="7797" marR="7797" marT="7797" marB="0" anchor="ctr">
                    <a:solidFill>
                      <a:schemeClr val="bg1"/>
                    </a:solidFill>
                  </a:tcPr>
                </a:tc>
                <a:extLst>
                  <a:ext uri="{0D108BD9-81ED-4DB2-BD59-A6C34878D82A}">
                    <a16:rowId xmlns:a16="http://schemas.microsoft.com/office/drawing/2014/main" val="1475703476"/>
                  </a:ext>
                </a:extLst>
              </a:tr>
              <a:tr h="479079">
                <a:tc>
                  <a:txBody>
                    <a:bodyPr/>
                    <a:lstStyle/>
                    <a:p>
                      <a:pPr algn="just" fontAlgn="ctr"/>
                      <a:r>
                        <a:rPr lang="es-419" sz="1100" u="none" strike="noStrike" dirty="0">
                          <a:effectLst/>
                        </a:rPr>
                        <a:t>5.6 Riesgos</a:t>
                      </a:r>
                      <a:endParaRPr lang="es-419" sz="1100" b="1"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just" fontAlgn="ctr"/>
                      <a:r>
                        <a:rPr lang="es-419" sz="1100" u="none" strike="noStrike" dirty="0">
                          <a:effectLst/>
                        </a:rPr>
                        <a:t>Resarcimientos</a:t>
                      </a:r>
                      <a:endParaRPr lang="es-419" sz="1100" b="1"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ctr" fontAlgn="ctr"/>
                      <a:r>
                        <a:rPr lang="es-419" sz="1100" u="none" strike="noStrike" dirty="0">
                          <a:effectLst/>
                        </a:rPr>
                        <a:t>100%</a:t>
                      </a:r>
                      <a:endParaRPr lang="es-419" sz="1100" b="0"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ctr" fontAlgn="ctr"/>
                      <a:r>
                        <a:rPr lang="es-419" sz="1100" u="none" strike="noStrike" dirty="0">
                          <a:solidFill>
                            <a:schemeClr val="accent1"/>
                          </a:solidFill>
                          <a:effectLst/>
                        </a:rPr>
                        <a:t>80%</a:t>
                      </a:r>
                      <a:endParaRPr lang="es-419" sz="1100" b="0" i="0" u="none" strike="noStrike" dirty="0">
                        <a:solidFill>
                          <a:schemeClr val="accent1"/>
                        </a:solidFill>
                        <a:effectLst/>
                        <a:latin typeface="Arial" panose="020B0604020202020204" pitchFamily="34" charset="0"/>
                      </a:endParaRPr>
                    </a:p>
                  </a:txBody>
                  <a:tcPr marL="7797" marR="7797" marT="7797" marB="0" anchor="ctr">
                    <a:solidFill>
                      <a:schemeClr val="bg1"/>
                    </a:solidFill>
                  </a:tcPr>
                </a:tc>
                <a:tc>
                  <a:txBody>
                    <a:bodyPr/>
                    <a:lstStyle/>
                    <a:p>
                      <a:pPr algn="ctr" fontAlgn="ctr"/>
                      <a:r>
                        <a:rPr lang="es-419" sz="1100" u="none" strike="noStrike" dirty="0">
                          <a:effectLst/>
                        </a:rPr>
                        <a:t>100%</a:t>
                      </a:r>
                      <a:endParaRPr lang="es-419" sz="1100" b="0"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ctr" fontAlgn="ctr"/>
                      <a:r>
                        <a:rPr lang="es-419" sz="1100" u="none" strike="noStrike" dirty="0">
                          <a:effectLst/>
                        </a:rPr>
                        <a:t>100% </a:t>
                      </a:r>
                      <a:endParaRPr lang="es-419" sz="1100" b="0" i="0" u="none" strike="noStrike" dirty="0">
                        <a:solidFill>
                          <a:srgbClr val="000000"/>
                        </a:solidFill>
                        <a:effectLst/>
                        <a:latin typeface="Arial" panose="020B0604020202020204" pitchFamily="34" charset="0"/>
                      </a:endParaRPr>
                    </a:p>
                  </a:txBody>
                  <a:tcPr marL="7797" marR="7797" marT="7797" marB="0" anchor="ctr">
                    <a:solidFill>
                      <a:schemeClr val="bg1"/>
                    </a:solidFill>
                  </a:tcPr>
                </a:tc>
                <a:extLst>
                  <a:ext uri="{0D108BD9-81ED-4DB2-BD59-A6C34878D82A}">
                    <a16:rowId xmlns:a16="http://schemas.microsoft.com/office/drawing/2014/main" val="3391592171"/>
                  </a:ext>
                </a:extLst>
              </a:tr>
              <a:tr h="1084822">
                <a:tc>
                  <a:txBody>
                    <a:bodyPr/>
                    <a:lstStyle/>
                    <a:p>
                      <a:pPr algn="just" fontAlgn="ctr"/>
                      <a:endParaRPr lang="es-419" sz="1100" b="1"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just" fontAlgn="ctr"/>
                      <a:r>
                        <a:rPr lang="es-419" sz="1100" u="none" strike="noStrike" dirty="0">
                          <a:effectLst/>
                        </a:rPr>
                        <a:t> </a:t>
                      </a:r>
                      <a:endParaRPr lang="es-419" sz="1100" b="1"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ctr" fontAlgn="ctr"/>
                      <a:endParaRPr lang="es-419" sz="1100" b="0"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just" fontAlgn="ctr"/>
                      <a:r>
                        <a:rPr lang="es-MX" sz="1100" b="0" i="0" u="none" strike="noStrike" dirty="0">
                          <a:solidFill>
                            <a:srgbClr val="000000"/>
                          </a:solidFill>
                          <a:effectLst/>
                          <a:latin typeface="+mn-lt"/>
                        </a:rPr>
                        <a:t>Se está articulando con Gestión del Riesgos la actualización de los aspectos de Resarcimiento, para cada proceso, con el apoyo de la plataforma </a:t>
                      </a:r>
                      <a:r>
                        <a:rPr lang="es-MX" sz="1100" b="0" i="0" u="none" strike="noStrike" dirty="0" err="1">
                          <a:solidFill>
                            <a:srgbClr val="000000"/>
                          </a:solidFill>
                          <a:effectLst/>
                          <a:latin typeface="+mn-lt"/>
                        </a:rPr>
                        <a:t>Daruma</a:t>
                      </a:r>
                      <a:r>
                        <a:rPr lang="es-MX" sz="1100" b="0" i="0" u="none" strike="noStrike" dirty="0">
                          <a:solidFill>
                            <a:srgbClr val="000000"/>
                          </a:solidFill>
                          <a:effectLst/>
                          <a:latin typeface="+mn-lt"/>
                        </a:rPr>
                        <a:t> para actualizar y socializar.</a:t>
                      </a:r>
                      <a:endParaRPr lang="es-ES" sz="1100" b="0" i="0" u="none" strike="noStrike" dirty="0">
                        <a:solidFill>
                          <a:srgbClr val="000000"/>
                        </a:solidFill>
                        <a:effectLst/>
                        <a:latin typeface="Arial"/>
                      </a:endParaRPr>
                    </a:p>
                  </a:txBody>
                  <a:tcPr marL="7797" marR="7797" marT="7797" marB="0" anchor="ctr">
                    <a:solidFill>
                      <a:schemeClr val="bg1"/>
                    </a:solidFill>
                  </a:tcPr>
                </a:tc>
                <a:tc>
                  <a:txBody>
                    <a:bodyPr/>
                    <a:lstStyle/>
                    <a:p>
                      <a:pPr algn="ctr" fontAlgn="ctr"/>
                      <a:r>
                        <a:rPr lang="es-419" sz="1100" u="none" strike="noStrike" dirty="0">
                          <a:effectLst/>
                        </a:rPr>
                        <a:t> </a:t>
                      </a:r>
                      <a:endParaRPr lang="es-419" sz="1100" b="0" i="0" u="none" strike="noStrike" dirty="0">
                        <a:solidFill>
                          <a:srgbClr val="000000"/>
                        </a:solidFill>
                        <a:effectLst/>
                        <a:latin typeface="Arial" panose="020B0604020202020204" pitchFamily="34" charset="0"/>
                      </a:endParaRPr>
                    </a:p>
                  </a:txBody>
                  <a:tcPr marL="7797" marR="7797" marT="7797" marB="0" anchor="ctr">
                    <a:solidFill>
                      <a:schemeClr val="bg1"/>
                    </a:solidFill>
                  </a:tcPr>
                </a:tc>
                <a:tc>
                  <a:txBody>
                    <a:bodyPr/>
                    <a:lstStyle/>
                    <a:p>
                      <a:pPr algn="ctr" fontAlgn="ctr"/>
                      <a:r>
                        <a:rPr lang="es-419" sz="1100" u="none" strike="noStrike" dirty="0">
                          <a:effectLst/>
                        </a:rPr>
                        <a:t> </a:t>
                      </a:r>
                      <a:endParaRPr lang="es-419" sz="1100" b="0" i="0" u="none" strike="noStrike" dirty="0">
                        <a:solidFill>
                          <a:srgbClr val="000000"/>
                        </a:solidFill>
                        <a:effectLst/>
                        <a:latin typeface="Arial" panose="020B0604020202020204" pitchFamily="34" charset="0"/>
                      </a:endParaRPr>
                    </a:p>
                  </a:txBody>
                  <a:tcPr marL="7797" marR="7797" marT="7797" marB="0" anchor="ctr">
                    <a:solidFill>
                      <a:schemeClr val="bg1"/>
                    </a:solidFill>
                  </a:tcPr>
                </a:tc>
                <a:extLst>
                  <a:ext uri="{0D108BD9-81ED-4DB2-BD59-A6C34878D82A}">
                    <a16:rowId xmlns:a16="http://schemas.microsoft.com/office/drawing/2014/main" val="2251203484"/>
                  </a:ext>
                </a:extLst>
              </a:tr>
            </a:tbl>
          </a:graphicData>
        </a:graphic>
      </p:graphicFrame>
    </p:spTree>
    <p:extLst>
      <p:ext uri="{BB962C8B-B14F-4D97-AF65-F5344CB8AC3E}">
        <p14:creationId xmlns:p14="http://schemas.microsoft.com/office/powerpoint/2010/main" val="2423832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pic>
        <p:nvPicPr>
          <p:cNvPr id="91" name="Google Shape;91;g1dee818c1e5_0_2"/>
          <p:cNvPicPr preferRelativeResize="0"/>
          <p:nvPr/>
        </p:nvPicPr>
        <p:blipFill rotWithShape="1">
          <a:blip r:embed="rId3">
            <a:alphaModFix/>
          </a:blip>
          <a:srcRect/>
          <a:stretch/>
        </p:blipFill>
        <p:spPr>
          <a:xfrm>
            <a:off x="0" y="524"/>
            <a:ext cx="11879248" cy="7198251"/>
          </a:xfrm>
          <a:prstGeom prst="rect">
            <a:avLst/>
          </a:prstGeom>
          <a:noFill/>
          <a:ln>
            <a:noFill/>
          </a:ln>
        </p:spPr>
      </p:pic>
      <p:graphicFrame>
        <p:nvGraphicFramePr>
          <p:cNvPr id="4" name="Tabla 3"/>
          <p:cNvGraphicFramePr>
            <a:graphicFrameLocks noGrp="1"/>
          </p:cNvGraphicFramePr>
          <p:nvPr>
            <p:extLst>
              <p:ext uri="{D42A27DB-BD31-4B8C-83A1-F6EECF244321}">
                <p14:modId xmlns:p14="http://schemas.microsoft.com/office/powerpoint/2010/main" val="1589073824"/>
              </p:ext>
            </p:extLst>
          </p:nvPr>
        </p:nvGraphicFramePr>
        <p:xfrm>
          <a:off x="269629" y="234464"/>
          <a:ext cx="11183817" cy="6724628"/>
        </p:xfrm>
        <a:graphic>
          <a:graphicData uri="http://schemas.openxmlformats.org/drawingml/2006/table">
            <a:tbl>
              <a:tblPr>
                <a:tableStyleId>{D7AC3CCA-C797-4891-BE02-D94E43425B78}</a:tableStyleId>
              </a:tblPr>
              <a:tblGrid>
                <a:gridCol w="1037459">
                  <a:extLst>
                    <a:ext uri="{9D8B030D-6E8A-4147-A177-3AD203B41FA5}">
                      <a16:colId xmlns:a16="http://schemas.microsoft.com/office/drawing/2014/main" val="1510765614"/>
                    </a:ext>
                  </a:extLst>
                </a:gridCol>
                <a:gridCol w="861091">
                  <a:extLst>
                    <a:ext uri="{9D8B030D-6E8A-4147-A177-3AD203B41FA5}">
                      <a16:colId xmlns:a16="http://schemas.microsoft.com/office/drawing/2014/main" val="1822858452"/>
                    </a:ext>
                  </a:extLst>
                </a:gridCol>
                <a:gridCol w="3365113">
                  <a:extLst>
                    <a:ext uri="{9D8B030D-6E8A-4147-A177-3AD203B41FA5}">
                      <a16:colId xmlns:a16="http://schemas.microsoft.com/office/drawing/2014/main" val="2148759374"/>
                    </a:ext>
                  </a:extLst>
                </a:gridCol>
                <a:gridCol w="1031631">
                  <a:extLst>
                    <a:ext uri="{9D8B030D-6E8A-4147-A177-3AD203B41FA5}">
                      <a16:colId xmlns:a16="http://schemas.microsoft.com/office/drawing/2014/main" val="653196431"/>
                    </a:ext>
                  </a:extLst>
                </a:gridCol>
                <a:gridCol w="2836985">
                  <a:extLst>
                    <a:ext uri="{9D8B030D-6E8A-4147-A177-3AD203B41FA5}">
                      <a16:colId xmlns:a16="http://schemas.microsoft.com/office/drawing/2014/main" val="2661224381"/>
                    </a:ext>
                  </a:extLst>
                </a:gridCol>
                <a:gridCol w="785446">
                  <a:extLst>
                    <a:ext uri="{9D8B030D-6E8A-4147-A177-3AD203B41FA5}">
                      <a16:colId xmlns:a16="http://schemas.microsoft.com/office/drawing/2014/main" val="1893250394"/>
                    </a:ext>
                  </a:extLst>
                </a:gridCol>
                <a:gridCol w="1266092">
                  <a:extLst>
                    <a:ext uri="{9D8B030D-6E8A-4147-A177-3AD203B41FA5}">
                      <a16:colId xmlns:a16="http://schemas.microsoft.com/office/drawing/2014/main" val="2376379727"/>
                    </a:ext>
                  </a:extLst>
                </a:gridCol>
              </a:tblGrid>
              <a:tr h="172624">
                <a:tc rowSpan="2">
                  <a:txBody>
                    <a:bodyPr/>
                    <a:lstStyle/>
                    <a:p>
                      <a:pPr algn="ctr" fontAlgn="ctr"/>
                      <a:r>
                        <a:rPr lang="es-419" sz="900" b="1" u="none" strike="noStrike" dirty="0">
                          <a:solidFill>
                            <a:schemeClr val="bg1"/>
                          </a:solidFill>
                          <a:effectLst/>
                        </a:rPr>
                        <a:t>Numeral de la Circular</a:t>
                      </a:r>
                      <a:endParaRPr lang="es-419" sz="900" b="1" i="0" u="none" strike="noStrike" dirty="0">
                        <a:solidFill>
                          <a:schemeClr val="bg1"/>
                        </a:solidFill>
                        <a:effectLst/>
                        <a:latin typeface="Arial" panose="020B0604020202020204" pitchFamily="34" charset="0"/>
                      </a:endParaRPr>
                    </a:p>
                  </a:txBody>
                  <a:tcPr marL="6709" marR="6709" marT="6709" marB="0" anchor="ctr">
                    <a:solidFill>
                      <a:schemeClr val="tx1">
                        <a:lumMod val="50000"/>
                        <a:lumOff val="50000"/>
                      </a:schemeClr>
                    </a:solidFill>
                  </a:tcPr>
                </a:tc>
                <a:tc rowSpan="2">
                  <a:txBody>
                    <a:bodyPr/>
                    <a:lstStyle/>
                    <a:p>
                      <a:pPr algn="ctr" fontAlgn="ctr"/>
                      <a:r>
                        <a:rPr lang="es-419" sz="900" b="1" u="none" strike="noStrike" dirty="0">
                          <a:solidFill>
                            <a:schemeClr val="bg1"/>
                          </a:solidFill>
                          <a:effectLst/>
                        </a:rPr>
                        <a:t>Subtemas</a:t>
                      </a:r>
                      <a:endParaRPr lang="es-419" sz="900" b="1" i="0" u="none" strike="noStrike" dirty="0">
                        <a:solidFill>
                          <a:schemeClr val="bg1"/>
                        </a:solidFill>
                        <a:effectLst/>
                        <a:latin typeface="Arial" panose="020B0604020202020204" pitchFamily="34" charset="0"/>
                      </a:endParaRPr>
                    </a:p>
                  </a:txBody>
                  <a:tcPr marL="6709" marR="6709" marT="6709" marB="0" anchor="ctr">
                    <a:solidFill>
                      <a:schemeClr val="tx1">
                        <a:lumMod val="50000"/>
                        <a:lumOff val="50000"/>
                      </a:schemeClr>
                    </a:solidFill>
                  </a:tcPr>
                </a:tc>
                <a:tc rowSpan="2">
                  <a:txBody>
                    <a:bodyPr/>
                    <a:lstStyle/>
                    <a:p>
                      <a:pPr algn="ctr" fontAlgn="ctr"/>
                      <a:r>
                        <a:rPr lang="es-419" sz="900" b="1" u="none" strike="noStrike" dirty="0">
                          <a:solidFill>
                            <a:schemeClr val="bg1"/>
                          </a:solidFill>
                          <a:effectLst/>
                        </a:rPr>
                        <a:t>Descripción numeral circular 008</a:t>
                      </a:r>
                      <a:endParaRPr lang="es-419" sz="900" b="1" i="0" u="none" strike="noStrike" dirty="0">
                        <a:solidFill>
                          <a:schemeClr val="bg1"/>
                        </a:solidFill>
                        <a:effectLst/>
                        <a:latin typeface="Arial" panose="020B0604020202020204" pitchFamily="34" charset="0"/>
                      </a:endParaRPr>
                    </a:p>
                  </a:txBody>
                  <a:tcPr marL="6709" marR="6709" marT="6709" marB="0" anchor="ctr">
                    <a:solidFill>
                      <a:schemeClr val="tx1">
                        <a:lumMod val="50000"/>
                        <a:lumOff val="50000"/>
                      </a:schemeClr>
                    </a:solidFill>
                  </a:tcPr>
                </a:tc>
                <a:tc gridSpan="4">
                  <a:txBody>
                    <a:bodyPr/>
                    <a:lstStyle/>
                    <a:p>
                      <a:pPr algn="ctr" fontAlgn="ctr"/>
                      <a:r>
                        <a:rPr lang="es-419" sz="900" b="1" u="none" strike="noStrike" dirty="0">
                          <a:solidFill>
                            <a:schemeClr val="bg1"/>
                          </a:solidFill>
                          <a:effectLst/>
                        </a:rPr>
                        <a:t>% Avance a abril de 2024</a:t>
                      </a:r>
                      <a:endParaRPr lang="es-419" sz="900" b="1" i="0" u="none" strike="noStrike" dirty="0">
                        <a:solidFill>
                          <a:schemeClr val="bg1"/>
                        </a:solidFill>
                        <a:effectLst/>
                        <a:latin typeface="Arial" panose="020B0604020202020204" pitchFamily="34" charset="0"/>
                      </a:endParaRPr>
                    </a:p>
                  </a:txBody>
                  <a:tcPr marL="6709" marR="6709" marT="6709" marB="0" anchor="ctr">
                    <a:solidFill>
                      <a:schemeClr val="tx1">
                        <a:lumMod val="50000"/>
                        <a:lumOff val="50000"/>
                      </a:schemeClr>
                    </a:solidFill>
                  </a:tcPr>
                </a:tc>
                <a:tc hMerge="1">
                  <a:txBody>
                    <a:bodyPr/>
                    <a:lstStyle/>
                    <a:p>
                      <a:endParaRPr lang="es-419"/>
                    </a:p>
                  </a:txBody>
                  <a:tcPr/>
                </a:tc>
                <a:tc hMerge="1">
                  <a:txBody>
                    <a:bodyPr/>
                    <a:lstStyle/>
                    <a:p>
                      <a:endParaRPr lang="es-419"/>
                    </a:p>
                  </a:txBody>
                  <a:tcPr/>
                </a:tc>
                <a:tc hMerge="1">
                  <a:txBody>
                    <a:bodyPr/>
                    <a:lstStyle/>
                    <a:p>
                      <a:endParaRPr lang="es-419"/>
                    </a:p>
                  </a:txBody>
                  <a:tcPr/>
                </a:tc>
                <a:extLst>
                  <a:ext uri="{0D108BD9-81ED-4DB2-BD59-A6C34878D82A}">
                    <a16:rowId xmlns:a16="http://schemas.microsoft.com/office/drawing/2014/main" val="3930354774"/>
                  </a:ext>
                </a:extLst>
              </a:tr>
              <a:tr h="339140">
                <a:tc vMerge="1">
                  <a:txBody>
                    <a:bodyPr/>
                    <a:lstStyle/>
                    <a:p>
                      <a:endParaRPr lang="es-419"/>
                    </a:p>
                  </a:txBody>
                  <a:tcPr/>
                </a:tc>
                <a:tc vMerge="1">
                  <a:txBody>
                    <a:bodyPr/>
                    <a:lstStyle/>
                    <a:p>
                      <a:endParaRPr lang="es-419"/>
                    </a:p>
                  </a:txBody>
                  <a:tcPr/>
                </a:tc>
                <a:tc vMerge="1">
                  <a:txBody>
                    <a:bodyPr/>
                    <a:lstStyle/>
                    <a:p>
                      <a:endParaRPr lang="es-419"/>
                    </a:p>
                  </a:txBody>
                  <a:tcPr/>
                </a:tc>
                <a:tc>
                  <a:txBody>
                    <a:bodyPr/>
                    <a:lstStyle/>
                    <a:p>
                      <a:pPr algn="ctr" fontAlgn="ctr"/>
                      <a:r>
                        <a:rPr lang="es-419" sz="900" b="1" u="none" strike="noStrike" dirty="0">
                          <a:solidFill>
                            <a:schemeClr val="bg1"/>
                          </a:solidFill>
                          <a:effectLst/>
                        </a:rPr>
                        <a:t>Comfenalco Tolima</a:t>
                      </a:r>
                      <a:endParaRPr lang="es-419" sz="900" b="1" i="0" u="none" strike="noStrike" dirty="0">
                        <a:solidFill>
                          <a:schemeClr val="bg1"/>
                        </a:solidFill>
                        <a:effectLst/>
                        <a:latin typeface="Arial" panose="020B0604020202020204" pitchFamily="34" charset="0"/>
                      </a:endParaRPr>
                    </a:p>
                  </a:txBody>
                  <a:tcPr marL="6709" marR="6709" marT="6709" marB="0" anchor="ctr">
                    <a:solidFill>
                      <a:schemeClr val="tx1">
                        <a:lumMod val="50000"/>
                        <a:lumOff val="50000"/>
                      </a:schemeClr>
                    </a:solidFill>
                  </a:tcPr>
                </a:tc>
                <a:tc>
                  <a:txBody>
                    <a:bodyPr/>
                    <a:lstStyle/>
                    <a:p>
                      <a:pPr algn="ctr" fontAlgn="ctr"/>
                      <a:r>
                        <a:rPr lang="es-419" sz="900" b="1" u="none" strike="noStrike" dirty="0">
                          <a:solidFill>
                            <a:schemeClr val="bg1"/>
                          </a:solidFill>
                          <a:effectLst/>
                        </a:rPr>
                        <a:t>Comfamiliar Huila</a:t>
                      </a:r>
                      <a:endParaRPr lang="es-419" sz="900" b="1" i="0" u="none" strike="noStrike" dirty="0">
                        <a:solidFill>
                          <a:schemeClr val="bg1"/>
                        </a:solidFill>
                        <a:effectLst/>
                        <a:latin typeface="Arial" panose="020B0604020202020204" pitchFamily="34" charset="0"/>
                      </a:endParaRPr>
                    </a:p>
                  </a:txBody>
                  <a:tcPr marL="6709" marR="6709" marT="6709" marB="0" anchor="ctr">
                    <a:solidFill>
                      <a:schemeClr val="tx1">
                        <a:lumMod val="50000"/>
                        <a:lumOff val="50000"/>
                      </a:schemeClr>
                    </a:solidFill>
                  </a:tcPr>
                </a:tc>
                <a:tc>
                  <a:txBody>
                    <a:bodyPr/>
                    <a:lstStyle/>
                    <a:p>
                      <a:pPr algn="ctr" fontAlgn="ctr"/>
                      <a:r>
                        <a:rPr lang="es-419" sz="900" b="1" u="none" strike="noStrike" dirty="0">
                          <a:solidFill>
                            <a:schemeClr val="bg1"/>
                          </a:solidFill>
                          <a:effectLst/>
                        </a:rPr>
                        <a:t>Cafasur</a:t>
                      </a:r>
                      <a:endParaRPr lang="es-419" sz="900" b="1" i="0" u="none" strike="noStrike" dirty="0">
                        <a:solidFill>
                          <a:schemeClr val="bg1"/>
                        </a:solidFill>
                        <a:effectLst/>
                        <a:latin typeface="Arial" panose="020B0604020202020204" pitchFamily="34" charset="0"/>
                      </a:endParaRPr>
                    </a:p>
                  </a:txBody>
                  <a:tcPr marL="6709" marR="6709" marT="6709" marB="0" anchor="ctr">
                    <a:solidFill>
                      <a:schemeClr val="tx1">
                        <a:lumMod val="50000"/>
                        <a:lumOff val="50000"/>
                      </a:schemeClr>
                    </a:solidFill>
                  </a:tcPr>
                </a:tc>
                <a:tc>
                  <a:txBody>
                    <a:bodyPr/>
                    <a:lstStyle/>
                    <a:p>
                      <a:pPr algn="ctr" fontAlgn="ctr"/>
                      <a:r>
                        <a:rPr lang="es-419" sz="900" b="1" u="none" strike="noStrike" dirty="0">
                          <a:solidFill>
                            <a:schemeClr val="bg1"/>
                          </a:solidFill>
                          <a:effectLst/>
                        </a:rPr>
                        <a:t>Comfatolima</a:t>
                      </a:r>
                      <a:endParaRPr lang="es-419" sz="900" b="1" i="0" u="none" strike="noStrike" dirty="0">
                        <a:solidFill>
                          <a:schemeClr val="bg1"/>
                        </a:solidFill>
                        <a:effectLst/>
                        <a:latin typeface="Arial" panose="020B0604020202020204" pitchFamily="34" charset="0"/>
                      </a:endParaRPr>
                    </a:p>
                  </a:txBody>
                  <a:tcPr marL="6709" marR="6709" marT="6709" marB="0" anchor="ctr">
                    <a:solidFill>
                      <a:schemeClr val="tx1">
                        <a:lumMod val="50000"/>
                        <a:lumOff val="50000"/>
                      </a:schemeClr>
                    </a:solidFill>
                  </a:tcPr>
                </a:tc>
                <a:extLst>
                  <a:ext uri="{0D108BD9-81ED-4DB2-BD59-A6C34878D82A}">
                    <a16:rowId xmlns:a16="http://schemas.microsoft.com/office/drawing/2014/main" val="3933566554"/>
                  </a:ext>
                </a:extLst>
              </a:tr>
              <a:tr h="1529055">
                <a:tc>
                  <a:txBody>
                    <a:bodyPr/>
                    <a:lstStyle/>
                    <a:p>
                      <a:pPr algn="l" fontAlgn="ctr"/>
                      <a:r>
                        <a:rPr lang="es-419" sz="900" u="none" strike="noStrike" dirty="0">
                          <a:effectLst/>
                        </a:rPr>
                        <a:t>6. Manejo de concesiones</a:t>
                      </a:r>
                      <a:endParaRPr lang="es-419" sz="900" b="1" i="0" u="none" strike="noStrike" dirty="0">
                        <a:solidFill>
                          <a:srgbClr val="000000"/>
                        </a:solidFill>
                        <a:effectLst/>
                        <a:latin typeface="Arial" panose="020B0604020202020204" pitchFamily="34" charset="0"/>
                      </a:endParaRPr>
                    </a:p>
                  </a:txBody>
                  <a:tcPr marL="6709" marR="6709" marT="6709" marB="0" anchor="ctr">
                    <a:solidFill>
                      <a:schemeClr val="bg1"/>
                    </a:solidFill>
                  </a:tcPr>
                </a:tc>
                <a:tc>
                  <a:txBody>
                    <a:bodyPr/>
                    <a:lstStyle/>
                    <a:p>
                      <a:pPr algn="ctr" fontAlgn="ctr"/>
                      <a:r>
                        <a:rPr lang="es-419" sz="900" u="none" strike="noStrike" dirty="0">
                          <a:effectLst/>
                        </a:rPr>
                        <a:t>Concesiones</a:t>
                      </a:r>
                      <a:endParaRPr lang="es-419" sz="900" b="1" i="0" u="none" strike="noStrike" dirty="0">
                        <a:solidFill>
                          <a:srgbClr val="000000"/>
                        </a:solidFill>
                        <a:effectLst/>
                        <a:latin typeface="Arial" panose="020B0604020202020204" pitchFamily="34" charset="0"/>
                      </a:endParaRPr>
                    </a:p>
                  </a:txBody>
                  <a:tcPr marL="6709" marR="6709" marT="6709" marB="0" anchor="ctr">
                    <a:solidFill>
                      <a:schemeClr val="bg1"/>
                    </a:solidFill>
                  </a:tcPr>
                </a:tc>
                <a:tc>
                  <a:txBody>
                    <a:bodyPr/>
                    <a:lstStyle/>
                    <a:p>
                      <a:pPr algn="just" fontAlgn="ctr"/>
                      <a:r>
                        <a:rPr lang="es-ES" sz="900" u="none" strike="noStrike" dirty="0">
                          <a:effectLst/>
                        </a:rPr>
                        <a:t>Las CCF deben incluir una clausula en los contratos o concesión y/o arrendamientos , donde se presten o entreguen servicios a cargo de terceros en los contratos o convenios, donde se deje establecido la forma y términos en que dicho concesionario o arrendatario debe atender a los afiliados a la Corporación y usuarios en general. El Revisor Fiscal deberá incluir en el Plan de Trabajo la revisión de los contratos, con el fin de verificar que dicha clausula este incluida.  Es necesario entregar un documento al momento de suscribir contratos, de los protocolos de atención, dejando constancia en la carpeta contractual para ser verificado al momento de practicar la visita por parte de la SSF.</a:t>
                      </a:r>
                      <a:endParaRPr lang="es-ES" sz="900" b="0" i="0" u="none" strike="noStrike" dirty="0">
                        <a:solidFill>
                          <a:srgbClr val="000000"/>
                        </a:solidFill>
                        <a:effectLst/>
                        <a:latin typeface="Arial" panose="020B0604020202020204" pitchFamily="34" charset="0"/>
                      </a:endParaRPr>
                    </a:p>
                  </a:txBody>
                  <a:tcPr marL="6709" marR="6709" marT="6709" marB="0" anchor="ctr">
                    <a:solidFill>
                      <a:schemeClr val="bg1"/>
                    </a:solidFill>
                  </a:tcPr>
                </a:tc>
                <a:tc>
                  <a:txBody>
                    <a:bodyPr/>
                    <a:lstStyle/>
                    <a:p>
                      <a:pPr algn="ctr" fontAlgn="ctr"/>
                      <a:r>
                        <a:rPr lang="es-419" sz="900" u="none" strike="noStrike" dirty="0">
                          <a:effectLst/>
                        </a:rPr>
                        <a:t>100%</a:t>
                      </a:r>
                      <a:endParaRPr lang="es-419" sz="900" b="0" i="0" u="none" strike="noStrike" dirty="0">
                        <a:solidFill>
                          <a:srgbClr val="000000"/>
                        </a:solidFill>
                        <a:effectLst/>
                        <a:latin typeface="Arial" panose="020B0604020202020204" pitchFamily="34" charset="0"/>
                      </a:endParaRPr>
                    </a:p>
                  </a:txBody>
                  <a:tcPr marL="6709" marR="6709" marT="6709" marB="0" anchor="ctr">
                    <a:solidFill>
                      <a:schemeClr val="bg1"/>
                    </a:solidFill>
                  </a:tcPr>
                </a:tc>
                <a:tc>
                  <a:txBody>
                    <a:bodyPr/>
                    <a:lstStyle/>
                    <a:p>
                      <a:pPr algn="ctr" fontAlgn="ctr"/>
                      <a:r>
                        <a:rPr lang="es-419" sz="900" u="none" strike="noStrike" dirty="0">
                          <a:effectLst/>
                        </a:rPr>
                        <a:t>100%</a:t>
                      </a:r>
                      <a:endParaRPr lang="es-419" sz="900" b="0" i="0" u="none" strike="noStrike" dirty="0">
                        <a:solidFill>
                          <a:srgbClr val="000000"/>
                        </a:solidFill>
                        <a:effectLst/>
                        <a:latin typeface="Arial" panose="020B0604020202020204" pitchFamily="34" charset="0"/>
                      </a:endParaRPr>
                    </a:p>
                  </a:txBody>
                  <a:tcPr marL="6709" marR="6709" marT="6709" marB="0" anchor="ctr">
                    <a:solidFill>
                      <a:schemeClr val="bg1"/>
                    </a:solidFill>
                  </a:tcPr>
                </a:tc>
                <a:tc>
                  <a:txBody>
                    <a:bodyPr/>
                    <a:lstStyle/>
                    <a:p>
                      <a:pPr algn="ctr" fontAlgn="ctr"/>
                      <a:r>
                        <a:rPr lang="es-419" sz="900" u="none" strike="noStrike" dirty="0">
                          <a:effectLst/>
                        </a:rPr>
                        <a:t>NA</a:t>
                      </a:r>
                      <a:endParaRPr lang="es-419" sz="900" b="0" i="0" u="none" strike="noStrike" dirty="0">
                        <a:solidFill>
                          <a:srgbClr val="000000"/>
                        </a:solidFill>
                        <a:effectLst/>
                        <a:latin typeface="Arial" panose="020B0604020202020204" pitchFamily="34" charset="0"/>
                      </a:endParaRPr>
                    </a:p>
                  </a:txBody>
                  <a:tcPr marL="6709" marR="6709" marT="6709" marB="0" anchor="ctr">
                    <a:solidFill>
                      <a:schemeClr val="bg1"/>
                    </a:solidFill>
                  </a:tcPr>
                </a:tc>
                <a:tc>
                  <a:txBody>
                    <a:bodyPr/>
                    <a:lstStyle/>
                    <a:p>
                      <a:pPr algn="ctr" fontAlgn="ctr"/>
                      <a:r>
                        <a:rPr lang="es-419" sz="900" u="none" strike="noStrike" dirty="0">
                          <a:effectLst/>
                        </a:rPr>
                        <a:t> 100%</a:t>
                      </a:r>
                      <a:endParaRPr lang="es-419" sz="900" b="0" i="0" u="none" strike="noStrike" dirty="0">
                        <a:solidFill>
                          <a:srgbClr val="000000"/>
                        </a:solidFill>
                        <a:effectLst/>
                        <a:latin typeface="Arial" panose="020B0604020202020204" pitchFamily="34" charset="0"/>
                      </a:endParaRPr>
                    </a:p>
                  </a:txBody>
                  <a:tcPr marL="6709" marR="6709" marT="6709" marB="0" anchor="ctr">
                    <a:solidFill>
                      <a:schemeClr val="bg1"/>
                    </a:solidFill>
                  </a:tcPr>
                </a:tc>
                <a:extLst>
                  <a:ext uri="{0D108BD9-81ED-4DB2-BD59-A6C34878D82A}">
                    <a16:rowId xmlns:a16="http://schemas.microsoft.com/office/drawing/2014/main" val="3731320329"/>
                  </a:ext>
                </a:extLst>
              </a:tr>
              <a:tr h="1529055">
                <a:tc>
                  <a:txBody>
                    <a:bodyPr/>
                    <a:lstStyle/>
                    <a:p>
                      <a:pPr algn="l" fontAlgn="ctr"/>
                      <a:r>
                        <a:rPr lang="es-419" sz="900" u="none" strike="noStrike" dirty="0">
                          <a:effectLst/>
                        </a:rPr>
                        <a:t>6. Manejo de </a:t>
                      </a:r>
                      <a:r>
                        <a:rPr lang="es-419" sz="900" u="none" strike="noStrike" dirty="0" err="1">
                          <a:effectLst/>
                        </a:rPr>
                        <a:t>consesiones</a:t>
                      </a:r>
                      <a:endParaRPr lang="es-419" sz="900" b="1" i="0" u="none" strike="noStrike" dirty="0" err="1">
                        <a:solidFill>
                          <a:srgbClr val="000000"/>
                        </a:solidFill>
                        <a:effectLst/>
                        <a:latin typeface="Arial" panose="020B0604020202020204" pitchFamily="34" charset="0"/>
                      </a:endParaRPr>
                    </a:p>
                  </a:txBody>
                  <a:tcPr marL="6709" marR="6709" marT="6709" marB="0" anchor="ctr">
                    <a:solidFill>
                      <a:schemeClr val="bg1"/>
                    </a:solidFill>
                  </a:tcPr>
                </a:tc>
                <a:tc>
                  <a:txBody>
                    <a:bodyPr/>
                    <a:lstStyle/>
                    <a:p>
                      <a:pPr algn="ctr" fontAlgn="ctr"/>
                      <a:r>
                        <a:rPr lang="es-419" sz="900" u="none" strike="noStrike" dirty="0">
                          <a:effectLst/>
                        </a:rPr>
                        <a:t>Concesiones</a:t>
                      </a:r>
                      <a:endParaRPr lang="es-419" sz="900" b="1" i="0" u="none" strike="noStrike" dirty="0">
                        <a:solidFill>
                          <a:srgbClr val="000000"/>
                        </a:solidFill>
                        <a:effectLst/>
                        <a:latin typeface="Arial" panose="020B0604020202020204" pitchFamily="34" charset="0"/>
                      </a:endParaRPr>
                    </a:p>
                  </a:txBody>
                  <a:tcPr marL="6709" marR="6709" marT="6709" marB="0" anchor="ctr">
                    <a:solidFill>
                      <a:schemeClr val="bg1"/>
                    </a:solidFill>
                  </a:tcPr>
                </a:tc>
                <a:tc>
                  <a:txBody>
                    <a:bodyPr/>
                    <a:lstStyle/>
                    <a:p>
                      <a:pPr algn="just" fontAlgn="ctr"/>
                      <a:r>
                        <a:rPr lang="es-ES" sz="900" u="none" strike="noStrike" dirty="0">
                          <a:effectLst/>
                        </a:rPr>
                        <a:t>Las CCF deben incluir una clausula en los contratos o concesión y/o arrendamientos , donde se presten o entreguen servicios a cargo de terceros en los contratos o convenios, donde se deje establecido la forma y términos en que dicho concesionario o arrendatario debe atender a los afiliados a la Corporación y usuarios en general. El Revisor Fiscal deberá incluir en el Plan de Trabajo la revisión de los contratos, son el fin de verificar que dicha clausula este incluida.  Es necesario entregar un documento al momento de suscribir contratos, de los protocolos de atención, dejando constancia en la carpeta contractual para ser verificado al momento de practicar la visita por parte de la SSF.</a:t>
                      </a:r>
                      <a:endParaRPr lang="es-ES" sz="900" b="0" i="0" u="none" strike="noStrike" dirty="0">
                        <a:solidFill>
                          <a:srgbClr val="000000"/>
                        </a:solidFill>
                        <a:effectLst/>
                        <a:latin typeface="Arial" panose="020B0604020202020204" pitchFamily="34" charset="0"/>
                      </a:endParaRPr>
                    </a:p>
                  </a:txBody>
                  <a:tcPr marL="6709" marR="6709" marT="6709" marB="0" anchor="ctr">
                    <a:solidFill>
                      <a:schemeClr val="bg1"/>
                    </a:solidFill>
                  </a:tcPr>
                </a:tc>
                <a:tc>
                  <a:txBody>
                    <a:bodyPr/>
                    <a:lstStyle/>
                    <a:p>
                      <a:pPr algn="ctr" fontAlgn="ctr"/>
                      <a:r>
                        <a:rPr lang="es-419" sz="900" u="none" strike="noStrike" dirty="0">
                          <a:effectLst/>
                        </a:rPr>
                        <a:t>100%</a:t>
                      </a:r>
                      <a:endParaRPr lang="es-419" sz="900" b="0" i="0" u="none" strike="noStrike" dirty="0">
                        <a:solidFill>
                          <a:srgbClr val="000000"/>
                        </a:solidFill>
                        <a:effectLst/>
                        <a:latin typeface="Arial" panose="020B0604020202020204" pitchFamily="34" charset="0"/>
                      </a:endParaRPr>
                    </a:p>
                  </a:txBody>
                  <a:tcPr marL="6709" marR="6709" marT="6709" marB="0" anchor="ctr">
                    <a:solidFill>
                      <a:schemeClr val="bg1"/>
                    </a:solidFill>
                  </a:tcPr>
                </a:tc>
                <a:tc>
                  <a:txBody>
                    <a:bodyPr/>
                    <a:lstStyle/>
                    <a:p>
                      <a:pPr algn="ctr" fontAlgn="ctr"/>
                      <a:r>
                        <a:rPr lang="es-419" sz="900" u="none" strike="noStrike" dirty="0">
                          <a:effectLst/>
                        </a:rPr>
                        <a:t>100%</a:t>
                      </a:r>
                      <a:endParaRPr lang="es-419" sz="900" b="0" i="0" u="none" strike="noStrike" dirty="0">
                        <a:solidFill>
                          <a:srgbClr val="000000"/>
                        </a:solidFill>
                        <a:effectLst/>
                        <a:latin typeface="Arial" panose="020B0604020202020204" pitchFamily="34" charset="0"/>
                      </a:endParaRPr>
                    </a:p>
                  </a:txBody>
                  <a:tcPr marL="6709" marR="6709" marT="6709" marB="0" anchor="ctr">
                    <a:solidFill>
                      <a:schemeClr val="bg1"/>
                    </a:solidFill>
                  </a:tcPr>
                </a:tc>
                <a:tc>
                  <a:txBody>
                    <a:bodyPr/>
                    <a:lstStyle/>
                    <a:p>
                      <a:pPr algn="ctr" fontAlgn="ctr"/>
                      <a:r>
                        <a:rPr lang="es-419" sz="900" u="none" strike="noStrike" dirty="0">
                          <a:effectLst/>
                        </a:rPr>
                        <a:t>NA</a:t>
                      </a:r>
                      <a:endParaRPr lang="es-419" sz="900" b="0" i="0" u="none" strike="noStrike" dirty="0">
                        <a:solidFill>
                          <a:srgbClr val="000000"/>
                        </a:solidFill>
                        <a:effectLst/>
                        <a:latin typeface="Arial" panose="020B0604020202020204" pitchFamily="34" charset="0"/>
                      </a:endParaRPr>
                    </a:p>
                  </a:txBody>
                  <a:tcPr marL="6709" marR="6709" marT="6709" marB="0" anchor="ctr">
                    <a:solidFill>
                      <a:schemeClr val="bg1"/>
                    </a:solidFill>
                  </a:tcPr>
                </a:tc>
                <a:tc>
                  <a:txBody>
                    <a:bodyPr/>
                    <a:lstStyle/>
                    <a:p>
                      <a:pPr algn="ctr" fontAlgn="ctr"/>
                      <a:r>
                        <a:rPr lang="es-419" sz="900" u="none" strike="noStrike" dirty="0">
                          <a:effectLst/>
                        </a:rPr>
                        <a:t>100% </a:t>
                      </a:r>
                      <a:endParaRPr lang="es-419" sz="900" b="0" i="0" u="none" strike="noStrike" dirty="0">
                        <a:solidFill>
                          <a:srgbClr val="000000"/>
                        </a:solidFill>
                        <a:effectLst/>
                        <a:latin typeface="Arial" panose="020B0604020202020204" pitchFamily="34" charset="0"/>
                      </a:endParaRPr>
                    </a:p>
                  </a:txBody>
                  <a:tcPr marL="6709" marR="6709" marT="6709" marB="0" anchor="ctr">
                    <a:solidFill>
                      <a:schemeClr val="bg1"/>
                    </a:solidFill>
                  </a:tcPr>
                </a:tc>
                <a:extLst>
                  <a:ext uri="{0D108BD9-81ED-4DB2-BD59-A6C34878D82A}">
                    <a16:rowId xmlns:a16="http://schemas.microsoft.com/office/drawing/2014/main" val="3833797105"/>
                  </a:ext>
                </a:extLst>
              </a:tr>
              <a:tr h="1529055">
                <a:tc>
                  <a:txBody>
                    <a:bodyPr/>
                    <a:lstStyle/>
                    <a:p>
                      <a:pPr algn="l" fontAlgn="ctr"/>
                      <a:r>
                        <a:rPr lang="es-419" sz="900" u="none" strike="noStrike" dirty="0">
                          <a:effectLst/>
                        </a:rPr>
                        <a:t>6. Manejo de </a:t>
                      </a:r>
                      <a:r>
                        <a:rPr lang="es-419" sz="900" u="none" strike="noStrike" dirty="0" err="1">
                          <a:effectLst/>
                        </a:rPr>
                        <a:t>consesiones</a:t>
                      </a:r>
                      <a:endParaRPr lang="es-419" sz="900" b="1" i="0" u="none" strike="noStrike" dirty="0" err="1">
                        <a:solidFill>
                          <a:srgbClr val="000000"/>
                        </a:solidFill>
                        <a:effectLst/>
                        <a:latin typeface="Arial" panose="020B0604020202020204" pitchFamily="34" charset="0"/>
                      </a:endParaRPr>
                    </a:p>
                  </a:txBody>
                  <a:tcPr marL="6709" marR="6709" marT="6709" marB="0" anchor="ctr">
                    <a:solidFill>
                      <a:schemeClr val="bg1"/>
                    </a:solidFill>
                  </a:tcPr>
                </a:tc>
                <a:tc>
                  <a:txBody>
                    <a:bodyPr/>
                    <a:lstStyle/>
                    <a:p>
                      <a:pPr algn="ctr" fontAlgn="ctr"/>
                      <a:r>
                        <a:rPr lang="es-419" sz="900" u="none" strike="noStrike" dirty="0">
                          <a:effectLst/>
                        </a:rPr>
                        <a:t>Concesiones</a:t>
                      </a:r>
                      <a:endParaRPr lang="es-419" sz="900" b="1" i="0" u="none" strike="noStrike" dirty="0">
                        <a:solidFill>
                          <a:srgbClr val="000000"/>
                        </a:solidFill>
                        <a:effectLst/>
                        <a:latin typeface="Arial" panose="020B0604020202020204" pitchFamily="34" charset="0"/>
                      </a:endParaRPr>
                    </a:p>
                  </a:txBody>
                  <a:tcPr marL="6709" marR="6709" marT="6709" marB="0" anchor="ctr">
                    <a:solidFill>
                      <a:schemeClr val="bg1"/>
                    </a:solidFill>
                  </a:tcPr>
                </a:tc>
                <a:tc>
                  <a:txBody>
                    <a:bodyPr/>
                    <a:lstStyle/>
                    <a:p>
                      <a:pPr algn="just" fontAlgn="ctr"/>
                      <a:r>
                        <a:rPr lang="es-ES" sz="900" u="none" strike="noStrike" dirty="0">
                          <a:effectLst/>
                        </a:rPr>
                        <a:t>Las CCF deben incluir una clausula en los contratos o concesión y/o arrendamientos , donde se presten o entreguen servicios a cargo de terceros en los contratos o convenios, donde se deje establecido la forma y términos en que dicho concesionario o arrendatario debe atender a los afiliados a la Corporación y usuarios en general. El Revisor Fiscal deberá incluir en el Plan de Trabajo la revisión de los contratos, son el fin de verificar que dicha clausula este incluida.  Es necesario entregar un documento al momento de suscribir contratos, de los protocolos de atención, dejando constancia en la carpeta contractual para ser verificado al momento de practicar la visita por parte de la SSF.</a:t>
                      </a:r>
                      <a:endParaRPr lang="es-ES" sz="900" b="0" i="0" u="none" strike="noStrike" dirty="0">
                        <a:solidFill>
                          <a:srgbClr val="000000"/>
                        </a:solidFill>
                        <a:effectLst/>
                        <a:latin typeface="Arial" panose="020B0604020202020204" pitchFamily="34" charset="0"/>
                      </a:endParaRPr>
                    </a:p>
                  </a:txBody>
                  <a:tcPr marL="6709" marR="6709" marT="6709" marB="0" anchor="ctr">
                    <a:solidFill>
                      <a:schemeClr val="bg1"/>
                    </a:solidFill>
                  </a:tcPr>
                </a:tc>
                <a:tc>
                  <a:txBody>
                    <a:bodyPr/>
                    <a:lstStyle/>
                    <a:p>
                      <a:pPr algn="ctr" fontAlgn="ctr"/>
                      <a:r>
                        <a:rPr lang="es-419" sz="900" u="none" strike="noStrike" dirty="0">
                          <a:effectLst/>
                        </a:rPr>
                        <a:t>100%</a:t>
                      </a:r>
                      <a:endParaRPr lang="es-419" sz="900" b="0" i="0" u="none" strike="noStrike" dirty="0">
                        <a:solidFill>
                          <a:srgbClr val="000000"/>
                        </a:solidFill>
                        <a:effectLst/>
                        <a:latin typeface="Arial" panose="020B0604020202020204" pitchFamily="34" charset="0"/>
                      </a:endParaRPr>
                    </a:p>
                  </a:txBody>
                  <a:tcPr marL="6709" marR="6709" marT="6709" marB="0" anchor="ctr">
                    <a:solidFill>
                      <a:schemeClr val="bg1"/>
                    </a:solidFill>
                  </a:tcPr>
                </a:tc>
                <a:tc>
                  <a:txBody>
                    <a:bodyPr/>
                    <a:lstStyle/>
                    <a:p>
                      <a:pPr algn="ctr" fontAlgn="ctr"/>
                      <a:r>
                        <a:rPr lang="es-419" sz="900" u="none" strike="noStrike" dirty="0">
                          <a:solidFill>
                            <a:schemeClr val="accent1"/>
                          </a:solidFill>
                          <a:effectLst/>
                        </a:rPr>
                        <a:t>80%</a:t>
                      </a:r>
                      <a:endParaRPr lang="es-419" sz="900" b="0" i="0" u="none" strike="noStrike" dirty="0">
                        <a:solidFill>
                          <a:schemeClr val="accent1"/>
                        </a:solidFill>
                        <a:effectLst/>
                        <a:latin typeface="Arial" panose="020B0604020202020204" pitchFamily="34" charset="0"/>
                      </a:endParaRPr>
                    </a:p>
                  </a:txBody>
                  <a:tcPr marL="6709" marR="6709" marT="6709" marB="0" anchor="ctr">
                    <a:solidFill>
                      <a:schemeClr val="bg1"/>
                    </a:solidFill>
                  </a:tcPr>
                </a:tc>
                <a:tc>
                  <a:txBody>
                    <a:bodyPr/>
                    <a:lstStyle/>
                    <a:p>
                      <a:pPr algn="ctr" fontAlgn="ctr"/>
                      <a:r>
                        <a:rPr lang="es-419" sz="900" u="none" strike="noStrike" dirty="0">
                          <a:effectLst/>
                        </a:rPr>
                        <a:t>NA</a:t>
                      </a:r>
                      <a:endParaRPr lang="es-419" sz="900" b="0" i="0" u="none" strike="noStrike" dirty="0">
                        <a:solidFill>
                          <a:srgbClr val="000000"/>
                        </a:solidFill>
                        <a:effectLst/>
                        <a:latin typeface="Arial" panose="020B0604020202020204" pitchFamily="34" charset="0"/>
                      </a:endParaRPr>
                    </a:p>
                  </a:txBody>
                  <a:tcPr marL="6709" marR="6709" marT="6709" marB="0" anchor="ctr">
                    <a:solidFill>
                      <a:schemeClr val="bg1"/>
                    </a:solidFill>
                  </a:tcPr>
                </a:tc>
                <a:tc>
                  <a:txBody>
                    <a:bodyPr/>
                    <a:lstStyle/>
                    <a:p>
                      <a:pPr algn="ctr" fontAlgn="ctr"/>
                      <a:r>
                        <a:rPr lang="es-419" sz="900" u="none" strike="noStrike" dirty="0">
                          <a:effectLst/>
                        </a:rPr>
                        <a:t> 100%</a:t>
                      </a:r>
                      <a:endParaRPr lang="es-419" sz="900" b="0" i="0" u="none" strike="noStrike" dirty="0">
                        <a:solidFill>
                          <a:srgbClr val="000000"/>
                        </a:solidFill>
                        <a:effectLst/>
                        <a:latin typeface="Arial" panose="020B0604020202020204" pitchFamily="34" charset="0"/>
                      </a:endParaRPr>
                    </a:p>
                  </a:txBody>
                  <a:tcPr marL="6709" marR="6709" marT="6709" marB="0" anchor="ctr">
                    <a:solidFill>
                      <a:schemeClr val="bg1"/>
                    </a:solidFill>
                  </a:tcPr>
                </a:tc>
                <a:extLst>
                  <a:ext uri="{0D108BD9-81ED-4DB2-BD59-A6C34878D82A}">
                    <a16:rowId xmlns:a16="http://schemas.microsoft.com/office/drawing/2014/main" val="3098394985"/>
                  </a:ext>
                </a:extLst>
              </a:tr>
              <a:tr h="1254977">
                <a:tc>
                  <a:txBody>
                    <a:bodyPr/>
                    <a:lstStyle/>
                    <a:p>
                      <a:pPr algn="l" fontAlgn="ctr"/>
                      <a:endParaRPr lang="es-419" sz="900" b="1" i="0" u="none" strike="noStrike" dirty="0">
                        <a:solidFill>
                          <a:srgbClr val="000000"/>
                        </a:solidFill>
                        <a:effectLst/>
                        <a:latin typeface="Arial" panose="020B0604020202020204" pitchFamily="34" charset="0"/>
                      </a:endParaRPr>
                    </a:p>
                  </a:txBody>
                  <a:tcPr marL="6709" marR="6709" marT="6709" marB="0" anchor="ctr">
                    <a:solidFill>
                      <a:schemeClr val="bg1"/>
                    </a:solidFill>
                  </a:tcPr>
                </a:tc>
                <a:tc>
                  <a:txBody>
                    <a:bodyPr/>
                    <a:lstStyle/>
                    <a:p>
                      <a:pPr algn="ctr" fontAlgn="ctr"/>
                      <a:endParaRPr lang="es-419" sz="900" b="1" i="0" u="none" strike="noStrike" dirty="0">
                        <a:solidFill>
                          <a:srgbClr val="000000"/>
                        </a:solidFill>
                        <a:effectLst/>
                        <a:latin typeface="Arial" panose="020B0604020202020204" pitchFamily="34" charset="0"/>
                      </a:endParaRPr>
                    </a:p>
                  </a:txBody>
                  <a:tcPr marL="6709" marR="6709" marT="6709" marB="0" anchor="ctr">
                    <a:solidFill>
                      <a:schemeClr val="bg1"/>
                    </a:solidFill>
                  </a:tcPr>
                </a:tc>
                <a:tc>
                  <a:txBody>
                    <a:bodyPr/>
                    <a:lstStyle/>
                    <a:p>
                      <a:pPr algn="l" fontAlgn="ctr"/>
                      <a:endParaRPr lang="es-419" sz="900" b="0" i="0" u="none" strike="noStrike" dirty="0">
                        <a:solidFill>
                          <a:srgbClr val="000000"/>
                        </a:solidFill>
                        <a:effectLst/>
                        <a:latin typeface="Arial" panose="020B0604020202020204" pitchFamily="34" charset="0"/>
                      </a:endParaRPr>
                    </a:p>
                  </a:txBody>
                  <a:tcPr marL="6709" marR="6709" marT="6709" marB="0" anchor="ctr">
                    <a:solidFill>
                      <a:schemeClr val="bg1"/>
                    </a:solidFill>
                  </a:tcPr>
                </a:tc>
                <a:tc>
                  <a:txBody>
                    <a:bodyPr/>
                    <a:lstStyle/>
                    <a:p>
                      <a:pPr algn="ctr" fontAlgn="ctr"/>
                      <a:endParaRPr lang="es-419" sz="900" b="0" i="0" u="none" strike="noStrike" dirty="0">
                        <a:solidFill>
                          <a:srgbClr val="000000"/>
                        </a:solidFill>
                        <a:effectLst/>
                        <a:latin typeface="Arial" panose="020B0604020202020204" pitchFamily="34" charset="0"/>
                      </a:endParaRPr>
                    </a:p>
                  </a:txBody>
                  <a:tcPr marL="6709" marR="6709" marT="6709" marB="0" anchor="ctr">
                    <a:solidFill>
                      <a:schemeClr val="bg1"/>
                    </a:solidFill>
                  </a:tcPr>
                </a:tc>
                <a:tc>
                  <a:txBody>
                    <a:bodyPr/>
                    <a:lstStyle/>
                    <a:p>
                      <a:pPr algn="just" fontAlgn="ctr"/>
                      <a:r>
                        <a:rPr lang="es-ES" sz="900" u="none" strike="noStrike" dirty="0">
                          <a:effectLst/>
                        </a:rPr>
                        <a:t>Para este año la Caja aplicará encuestas de satisfacción a los usuarios que utilicen los servicios contratados bajo la modalidad de Concesión para validar el cumplimiento de los Protocolos de atención, realizará socialización y facilitará el insumo  para la identificación de mejoras del servicio. </a:t>
                      </a:r>
                      <a:endParaRPr lang="es-ES" sz="900" b="0" i="0" u="none" strike="noStrike" dirty="0">
                        <a:solidFill>
                          <a:srgbClr val="000000"/>
                        </a:solidFill>
                        <a:effectLst/>
                        <a:latin typeface="Arial" panose="020B0604020202020204" pitchFamily="34" charset="0"/>
                      </a:endParaRPr>
                    </a:p>
                  </a:txBody>
                  <a:tcPr marL="6709" marR="6709" marT="6709" marB="0" anchor="ctr">
                    <a:solidFill>
                      <a:schemeClr val="bg1"/>
                    </a:solidFill>
                  </a:tcPr>
                </a:tc>
                <a:tc>
                  <a:txBody>
                    <a:bodyPr/>
                    <a:lstStyle/>
                    <a:p>
                      <a:pPr algn="ctr" fontAlgn="ctr"/>
                      <a:r>
                        <a:rPr lang="es-419" sz="900" u="none" strike="noStrike" dirty="0">
                          <a:effectLst/>
                        </a:rPr>
                        <a:t> </a:t>
                      </a:r>
                      <a:endParaRPr lang="es-419" sz="900" b="0" i="0" u="none" strike="noStrike" dirty="0">
                        <a:solidFill>
                          <a:srgbClr val="000000"/>
                        </a:solidFill>
                        <a:effectLst/>
                        <a:latin typeface="Arial" panose="020B0604020202020204" pitchFamily="34" charset="0"/>
                      </a:endParaRPr>
                    </a:p>
                  </a:txBody>
                  <a:tcPr marL="6709" marR="6709" marT="6709" marB="0" anchor="ctr">
                    <a:solidFill>
                      <a:schemeClr val="bg1"/>
                    </a:solidFill>
                  </a:tcPr>
                </a:tc>
                <a:tc>
                  <a:txBody>
                    <a:bodyPr/>
                    <a:lstStyle/>
                    <a:p>
                      <a:pPr algn="ctr" fontAlgn="ctr"/>
                      <a:r>
                        <a:rPr lang="es-419" sz="900" u="none" strike="noStrike" dirty="0">
                          <a:effectLst/>
                        </a:rPr>
                        <a:t> </a:t>
                      </a:r>
                      <a:endParaRPr lang="es-419" sz="900" b="0" i="0" u="none" strike="noStrike" dirty="0">
                        <a:solidFill>
                          <a:srgbClr val="000000"/>
                        </a:solidFill>
                        <a:effectLst/>
                        <a:latin typeface="Arial" panose="020B0604020202020204" pitchFamily="34" charset="0"/>
                      </a:endParaRPr>
                    </a:p>
                  </a:txBody>
                  <a:tcPr marL="6709" marR="6709" marT="6709" marB="0" anchor="ctr">
                    <a:solidFill>
                      <a:schemeClr val="bg1"/>
                    </a:solidFill>
                  </a:tcPr>
                </a:tc>
                <a:extLst>
                  <a:ext uri="{0D108BD9-81ED-4DB2-BD59-A6C34878D82A}">
                    <a16:rowId xmlns:a16="http://schemas.microsoft.com/office/drawing/2014/main" val="2915631793"/>
                  </a:ext>
                </a:extLst>
              </a:tr>
            </a:tbl>
          </a:graphicData>
        </a:graphic>
      </p:graphicFrame>
    </p:spTree>
    <p:extLst>
      <p:ext uri="{BB962C8B-B14F-4D97-AF65-F5344CB8AC3E}">
        <p14:creationId xmlns:p14="http://schemas.microsoft.com/office/powerpoint/2010/main" val="2886056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pic>
        <p:nvPicPr>
          <p:cNvPr id="91" name="Google Shape;91;g1dee818c1e5_0_2"/>
          <p:cNvPicPr preferRelativeResize="0"/>
          <p:nvPr/>
        </p:nvPicPr>
        <p:blipFill rotWithShape="1">
          <a:blip r:embed="rId3">
            <a:alphaModFix/>
          </a:blip>
          <a:srcRect/>
          <a:stretch/>
        </p:blipFill>
        <p:spPr>
          <a:xfrm>
            <a:off x="0" y="524"/>
            <a:ext cx="11879248" cy="7198251"/>
          </a:xfrm>
          <a:prstGeom prst="rect">
            <a:avLst/>
          </a:prstGeom>
          <a:noFill/>
          <a:ln>
            <a:noFill/>
          </a:ln>
        </p:spPr>
      </p:pic>
      <p:graphicFrame>
        <p:nvGraphicFramePr>
          <p:cNvPr id="2" name="Tabla 1"/>
          <p:cNvGraphicFramePr>
            <a:graphicFrameLocks noGrp="1"/>
          </p:cNvGraphicFramePr>
          <p:nvPr>
            <p:extLst>
              <p:ext uri="{D42A27DB-BD31-4B8C-83A1-F6EECF244321}">
                <p14:modId xmlns:p14="http://schemas.microsoft.com/office/powerpoint/2010/main" val="3300015106"/>
              </p:ext>
            </p:extLst>
          </p:nvPr>
        </p:nvGraphicFramePr>
        <p:xfrm>
          <a:off x="410310" y="192821"/>
          <a:ext cx="10949351" cy="5569878"/>
        </p:xfrm>
        <a:graphic>
          <a:graphicData uri="http://schemas.openxmlformats.org/drawingml/2006/table">
            <a:tbl>
              <a:tblPr>
                <a:tableStyleId>{D7AC3CCA-C797-4891-BE02-D94E43425B78}</a:tableStyleId>
              </a:tblPr>
              <a:tblGrid>
                <a:gridCol w="1015709">
                  <a:extLst>
                    <a:ext uri="{9D8B030D-6E8A-4147-A177-3AD203B41FA5}">
                      <a16:colId xmlns:a16="http://schemas.microsoft.com/office/drawing/2014/main" val="3809697579"/>
                    </a:ext>
                  </a:extLst>
                </a:gridCol>
                <a:gridCol w="843039">
                  <a:extLst>
                    <a:ext uri="{9D8B030D-6E8A-4147-A177-3AD203B41FA5}">
                      <a16:colId xmlns:a16="http://schemas.microsoft.com/office/drawing/2014/main" val="506641921"/>
                    </a:ext>
                  </a:extLst>
                </a:gridCol>
                <a:gridCol w="2722103">
                  <a:extLst>
                    <a:ext uri="{9D8B030D-6E8A-4147-A177-3AD203B41FA5}">
                      <a16:colId xmlns:a16="http://schemas.microsoft.com/office/drawing/2014/main" val="3855047554"/>
                    </a:ext>
                  </a:extLst>
                </a:gridCol>
                <a:gridCol w="914139">
                  <a:extLst>
                    <a:ext uri="{9D8B030D-6E8A-4147-A177-3AD203B41FA5}">
                      <a16:colId xmlns:a16="http://schemas.microsoft.com/office/drawing/2014/main" val="469668930"/>
                    </a:ext>
                  </a:extLst>
                </a:gridCol>
                <a:gridCol w="2558762">
                  <a:extLst>
                    <a:ext uri="{9D8B030D-6E8A-4147-A177-3AD203B41FA5}">
                      <a16:colId xmlns:a16="http://schemas.microsoft.com/office/drawing/2014/main" val="3513555715"/>
                    </a:ext>
                  </a:extLst>
                </a:gridCol>
                <a:gridCol w="1312984">
                  <a:extLst>
                    <a:ext uri="{9D8B030D-6E8A-4147-A177-3AD203B41FA5}">
                      <a16:colId xmlns:a16="http://schemas.microsoft.com/office/drawing/2014/main" val="913420451"/>
                    </a:ext>
                  </a:extLst>
                </a:gridCol>
                <a:gridCol w="1582615">
                  <a:extLst>
                    <a:ext uri="{9D8B030D-6E8A-4147-A177-3AD203B41FA5}">
                      <a16:colId xmlns:a16="http://schemas.microsoft.com/office/drawing/2014/main" val="2705571656"/>
                    </a:ext>
                  </a:extLst>
                </a:gridCol>
              </a:tblGrid>
              <a:tr h="175552">
                <a:tc rowSpan="2">
                  <a:txBody>
                    <a:bodyPr/>
                    <a:lstStyle/>
                    <a:p>
                      <a:pPr algn="ctr" fontAlgn="ctr"/>
                      <a:r>
                        <a:rPr lang="es-419" sz="1100" b="1" u="none" strike="noStrike" dirty="0">
                          <a:solidFill>
                            <a:schemeClr val="bg1"/>
                          </a:solidFill>
                          <a:effectLst/>
                        </a:rPr>
                        <a:t>Numeral de la Circular</a:t>
                      </a:r>
                      <a:endParaRPr lang="es-419" sz="1100" b="1" i="0" u="none" strike="noStrike" dirty="0">
                        <a:solidFill>
                          <a:schemeClr val="bg1"/>
                        </a:solidFill>
                        <a:effectLst/>
                        <a:latin typeface="Arial" panose="020B0604020202020204" pitchFamily="34" charset="0"/>
                      </a:endParaRPr>
                    </a:p>
                  </a:txBody>
                  <a:tcPr marL="7594" marR="7594" marT="7594" marB="0" anchor="ctr">
                    <a:solidFill>
                      <a:schemeClr val="tx1">
                        <a:lumMod val="50000"/>
                        <a:lumOff val="50000"/>
                      </a:schemeClr>
                    </a:solidFill>
                  </a:tcPr>
                </a:tc>
                <a:tc rowSpan="2">
                  <a:txBody>
                    <a:bodyPr/>
                    <a:lstStyle/>
                    <a:p>
                      <a:pPr algn="ctr" fontAlgn="ctr"/>
                      <a:r>
                        <a:rPr lang="es-419" sz="1100" b="1" u="none" strike="noStrike" dirty="0">
                          <a:solidFill>
                            <a:schemeClr val="bg1"/>
                          </a:solidFill>
                          <a:effectLst/>
                        </a:rPr>
                        <a:t>Subtemas</a:t>
                      </a:r>
                      <a:endParaRPr lang="es-419" sz="1100" b="1" i="0" u="none" strike="noStrike" dirty="0">
                        <a:solidFill>
                          <a:schemeClr val="bg1"/>
                        </a:solidFill>
                        <a:effectLst/>
                        <a:latin typeface="Arial" panose="020B0604020202020204" pitchFamily="34" charset="0"/>
                      </a:endParaRPr>
                    </a:p>
                  </a:txBody>
                  <a:tcPr marL="7594" marR="7594" marT="7594" marB="0" anchor="ctr">
                    <a:solidFill>
                      <a:schemeClr val="tx1">
                        <a:lumMod val="50000"/>
                        <a:lumOff val="50000"/>
                      </a:schemeClr>
                    </a:solidFill>
                  </a:tcPr>
                </a:tc>
                <a:tc rowSpan="2">
                  <a:txBody>
                    <a:bodyPr/>
                    <a:lstStyle/>
                    <a:p>
                      <a:pPr algn="ctr" fontAlgn="ctr"/>
                      <a:r>
                        <a:rPr lang="es-419" sz="1100" b="1" u="none" strike="noStrike" dirty="0">
                          <a:solidFill>
                            <a:schemeClr val="bg1"/>
                          </a:solidFill>
                          <a:effectLst/>
                        </a:rPr>
                        <a:t>Descripción numeral circular 008</a:t>
                      </a:r>
                      <a:endParaRPr lang="es-419" sz="1100" b="1" i="0" u="none" strike="noStrike" dirty="0">
                        <a:solidFill>
                          <a:schemeClr val="bg1"/>
                        </a:solidFill>
                        <a:effectLst/>
                        <a:latin typeface="Arial" panose="020B0604020202020204" pitchFamily="34" charset="0"/>
                      </a:endParaRPr>
                    </a:p>
                  </a:txBody>
                  <a:tcPr marL="7594" marR="7594" marT="7594" marB="0" anchor="ctr">
                    <a:solidFill>
                      <a:schemeClr val="tx1">
                        <a:lumMod val="50000"/>
                        <a:lumOff val="50000"/>
                      </a:schemeClr>
                    </a:solidFill>
                  </a:tcPr>
                </a:tc>
                <a:tc gridSpan="4">
                  <a:txBody>
                    <a:bodyPr/>
                    <a:lstStyle/>
                    <a:p>
                      <a:pPr algn="ctr" fontAlgn="ctr"/>
                      <a:r>
                        <a:rPr lang="es-419" sz="1100" b="1" u="none" strike="noStrike" dirty="0">
                          <a:solidFill>
                            <a:schemeClr val="bg1"/>
                          </a:solidFill>
                          <a:effectLst/>
                        </a:rPr>
                        <a:t>% Avance a abril de 2024</a:t>
                      </a:r>
                      <a:endParaRPr lang="es-419" sz="1100" b="1" i="0" u="none" strike="noStrike" dirty="0">
                        <a:solidFill>
                          <a:schemeClr val="bg1"/>
                        </a:solidFill>
                        <a:effectLst/>
                        <a:latin typeface="Arial" panose="020B0604020202020204" pitchFamily="34" charset="0"/>
                      </a:endParaRPr>
                    </a:p>
                  </a:txBody>
                  <a:tcPr marL="7594" marR="7594" marT="7594" marB="0" anchor="ctr">
                    <a:solidFill>
                      <a:schemeClr val="tx1">
                        <a:lumMod val="50000"/>
                        <a:lumOff val="50000"/>
                      </a:schemeClr>
                    </a:solidFill>
                  </a:tcPr>
                </a:tc>
                <a:tc hMerge="1">
                  <a:txBody>
                    <a:bodyPr/>
                    <a:lstStyle/>
                    <a:p>
                      <a:endParaRPr lang="es-419"/>
                    </a:p>
                  </a:txBody>
                  <a:tcPr/>
                </a:tc>
                <a:tc hMerge="1">
                  <a:txBody>
                    <a:bodyPr/>
                    <a:lstStyle/>
                    <a:p>
                      <a:endParaRPr lang="es-419"/>
                    </a:p>
                  </a:txBody>
                  <a:tcPr/>
                </a:tc>
                <a:tc hMerge="1">
                  <a:txBody>
                    <a:bodyPr/>
                    <a:lstStyle/>
                    <a:p>
                      <a:endParaRPr lang="es-419"/>
                    </a:p>
                  </a:txBody>
                  <a:tcPr/>
                </a:tc>
                <a:extLst>
                  <a:ext uri="{0D108BD9-81ED-4DB2-BD59-A6C34878D82A}">
                    <a16:rowId xmlns:a16="http://schemas.microsoft.com/office/drawing/2014/main" val="2756349680"/>
                  </a:ext>
                </a:extLst>
              </a:tr>
              <a:tr h="344105">
                <a:tc vMerge="1">
                  <a:txBody>
                    <a:bodyPr/>
                    <a:lstStyle/>
                    <a:p>
                      <a:endParaRPr lang="es-419"/>
                    </a:p>
                  </a:txBody>
                  <a:tcPr/>
                </a:tc>
                <a:tc vMerge="1">
                  <a:txBody>
                    <a:bodyPr/>
                    <a:lstStyle/>
                    <a:p>
                      <a:endParaRPr lang="es-419"/>
                    </a:p>
                  </a:txBody>
                  <a:tcPr/>
                </a:tc>
                <a:tc vMerge="1">
                  <a:txBody>
                    <a:bodyPr/>
                    <a:lstStyle/>
                    <a:p>
                      <a:endParaRPr lang="es-419"/>
                    </a:p>
                  </a:txBody>
                  <a:tcPr/>
                </a:tc>
                <a:tc>
                  <a:txBody>
                    <a:bodyPr/>
                    <a:lstStyle/>
                    <a:p>
                      <a:pPr algn="ctr" fontAlgn="ctr"/>
                      <a:r>
                        <a:rPr lang="es-419" sz="1100" b="1" u="none" strike="noStrike" dirty="0">
                          <a:solidFill>
                            <a:schemeClr val="bg1"/>
                          </a:solidFill>
                          <a:effectLst/>
                        </a:rPr>
                        <a:t>Comfenalco Tolima</a:t>
                      </a:r>
                      <a:endParaRPr lang="es-419" sz="1100" b="1" i="0" u="none" strike="noStrike" dirty="0">
                        <a:solidFill>
                          <a:schemeClr val="bg1"/>
                        </a:solidFill>
                        <a:effectLst/>
                        <a:latin typeface="Arial" panose="020B0604020202020204" pitchFamily="34" charset="0"/>
                      </a:endParaRPr>
                    </a:p>
                  </a:txBody>
                  <a:tcPr marL="7594" marR="7594" marT="7594" marB="0" anchor="ctr">
                    <a:solidFill>
                      <a:schemeClr val="tx1">
                        <a:lumMod val="50000"/>
                        <a:lumOff val="50000"/>
                      </a:schemeClr>
                    </a:solidFill>
                  </a:tcPr>
                </a:tc>
                <a:tc>
                  <a:txBody>
                    <a:bodyPr/>
                    <a:lstStyle/>
                    <a:p>
                      <a:pPr algn="ctr" fontAlgn="ctr"/>
                      <a:r>
                        <a:rPr lang="es-419" sz="1100" b="1" u="none" strike="noStrike" dirty="0">
                          <a:solidFill>
                            <a:schemeClr val="bg1"/>
                          </a:solidFill>
                          <a:effectLst/>
                        </a:rPr>
                        <a:t>Comfamiliar Huila</a:t>
                      </a:r>
                      <a:endParaRPr lang="es-419" sz="1100" b="1" i="0" u="none" strike="noStrike" dirty="0">
                        <a:solidFill>
                          <a:schemeClr val="bg1"/>
                        </a:solidFill>
                        <a:effectLst/>
                        <a:latin typeface="Arial" panose="020B0604020202020204" pitchFamily="34" charset="0"/>
                      </a:endParaRPr>
                    </a:p>
                  </a:txBody>
                  <a:tcPr marL="7594" marR="7594" marT="7594" marB="0" anchor="ctr">
                    <a:solidFill>
                      <a:schemeClr val="tx1">
                        <a:lumMod val="50000"/>
                        <a:lumOff val="50000"/>
                      </a:schemeClr>
                    </a:solidFill>
                  </a:tcPr>
                </a:tc>
                <a:tc>
                  <a:txBody>
                    <a:bodyPr/>
                    <a:lstStyle/>
                    <a:p>
                      <a:pPr algn="ctr" fontAlgn="ctr"/>
                      <a:r>
                        <a:rPr lang="es-419" sz="1100" b="1" u="none" strike="noStrike" dirty="0">
                          <a:solidFill>
                            <a:schemeClr val="bg1"/>
                          </a:solidFill>
                          <a:effectLst/>
                        </a:rPr>
                        <a:t>Cafasur</a:t>
                      </a:r>
                      <a:endParaRPr lang="es-419" sz="1100" b="1" i="0" u="none" strike="noStrike" dirty="0">
                        <a:solidFill>
                          <a:schemeClr val="bg1"/>
                        </a:solidFill>
                        <a:effectLst/>
                        <a:latin typeface="Arial" panose="020B0604020202020204" pitchFamily="34" charset="0"/>
                      </a:endParaRPr>
                    </a:p>
                  </a:txBody>
                  <a:tcPr marL="7594" marR="7594" marT="7594" marB="0" anchor="ctr">
                    <a:solidFill>
                      <a:schemeClr val="tx1">
                        <a:lumMod val="50000"/>
                        <a:lumOff val="50000"/>
                      </a:schemeClr>
                    </a:solidFill>
                  </a:tcPr>
                </a:tc>
                <a:tc>
                  <a:txBody>
                    <a:bodyPr/>
                    <a:lstStyle/>
                    <a:p>
                      <a:pPr algn="ctr" fontAlgn="ctr"/>
                      <a:r>
                        <a:rPr lang="es-419" sz="1100" b="1" u="none" strike="noStrike" dirty="0">
                          <a:solidFill>
                            <a:schemeClr val="bg1"/>
                          </a:solidFill>
                          <a:effectLst/>
                        </a:rPr>
                        <a:t>Comfatolima</a:t>
                      </a:r>
                      <a:endParaRPr lang="es-419" sz="1100" b="1" i="0" u="none" strike="noStrike" dirty="0">
                        <a:solidFill>
                          <a:schemeClr val="bg1"/>
                        </a:solidFill>
                        <a:effectLst/>
                        <a:latin typeface="Arial" panose="020B0604020202020204" pitchFamily="34" charset="0"/>
                      </a:endParaRPr>
                    </a:p>
                  </a:txBody>
                  <a:tcPr marL="7594" marR="7594" marT="7594" marB="0" anchor="ctr">
                    <a:solidFill>
                      <a:schemeClr val="tx1">
                        <a:lumMod val="50000"/>
                        <a:lumOff val="50000"/>
                      </a:schemeClr>
                    </a:solidFill>
                  </a:tcPr>
                </a:tc>
                <a:extLst>
                  <a:ext uri="{0D108BD9-81ED-4DB2-BD59-A6C34878D82A}">
                    <a16:rowId xmlns:a16="http://schemas.microsoft.com/office/drawing/2014/main" val="1391307500"/>
                  </a:ext>
                </a:extLst>
              </a:tr>
              <a:tr h="1552068">
                <a:tc>
                  <a:txBody>
                    <a:bodyPr/>
                    <a:lstStyle/>
                    <a:p>
                      <a:pPr algn="just" fontAlgn="ctr"/>
                      <a:r>
                        <a:rPr lang="es-419" sz="1100" u="none" strike="noStrike" dirty="0">
                          <a:solidFill>
                            <a:schemeClr val="tx1"/>
                          </a:solidFill>
                          <a:effectLst/>
                        </a:rPr>
                        <a:t>7. Capacitación</a:t>
                      </a:r>
                      <a:endParaRPr lang="es-419" sz="1100" b="1" i="0" u="none" strike="noStrike" dirty="0">
                        <a:solidFill>
                          <a:schemeClr val="tx1"/>
                        </a:solidFill>
                        <a:effectLst/>
                        <a:latin typeface="Arial" panose="020B0604020202020204" pitchFamily="34" charset="0"/>
                      </a:endParaRPr>
                    </a:p>
                  </a:txBody>
                  <a:tcPr marL="7594" marR="7594" marT="7594" marB="0" anchor="ctr">
                    <a:solidFill>
                      <a:schemeClr val="bg1"/>
                    </a:solidFill>
                  </a:tcPr>
                </a:tc>
                <a:tc>
                  <a:txBody>
                    <a:bodyPr/>
                    <a:lstStyle/>
                    <a:p>
                      <a:pPr algn="just" fontAlgn="ctr"/>
                      <a:r>
                        <a:rPr lang="es-419" sz="1100" u="none" strike="noStrike" dirty="0">
                          <a:solidFill>
                            <a:schemeClr val="tx1"/>
                          </a:solidFill>
                          <a:effectLst/>
                        </a:rPr>
                        <a:t>Capacitación</a:t>
                      </a:r>
                      <a:endParaRPr lang="es-419" sz="1100" b="1" i="0" u="none" strike="noStrike" dirty="0">
                        <a:solidFill>
                          <a:schemeClr val="tx1"/>
                        </a:solidFill>
                        <a:effectLst/>
                        <a:latin typeface="Arial" panose="020B0604020202020204" pitchFamily="34" charset="0"/>
                      </a:endParaRPr>
                    </a:p>
                  </a:txBody>
                  <a:tcPr marL="7594" marR="7594" marT="7594" marB="0" anchor="ctr">
                    <a:solidFill>
                      <a:schemeClr val="bg1"/>
                    </a:solidFill>
                  </a:tcPr>
                </a:tc>
                <a:tc>
                  <a:txBody>
                    <a:bodyPr/>
                    <a:lstStyle/>
                    <a:p>
                      <a:pPr algn="just" fontAlgn="ctr"/>
                      <a:r>
                        <a:rPr lang="es-ES" sz="1100" u="none" strike="noStrike" dirty="0">
                          <a:solidFill>
                            <a:schemeClr val="tx1"/>
                          </a:solidFill>
                          <a:effectLst/>
                        </a:rPr>
                        <a:t>La Capacitación y  actualización en temas relacionados para mejorar la actitud, conocimiento , habilidades y conductas de los funcionarios y responsables de las áreas de cara al cliente, debe ser permanente.</a:t>
                      </a:r>
                      <a:br>
                        <a:rPr lang="es-ES" sz="1100" u="none" strike="noStrike" dirty="0">
                          <a:solidFill>
                            <a:schemeClr val="tx1"/>
                          </a:solidFill>
                          <a:effectLst/>
                        </a:rPr>
                      </a:br>
                      <a:r>
                        <a:rPr lang="es-ES" sz="1100" u="none" strike="noStrike" dirty="0">
                          <a:solidFill>
                            <a:schemeClr val="tx1"/>
                          </a:solidFill>
                          <a:effectLst/>
                        </a:rPr>
                        <a:t>La CCF deben identificar las fallas en la prestación del servicio aplicando encuestas de satisfacción y del resultado de las mismas, se deben definir mejoras en el servicio , capacitando al personal con el ánimo de mejorar la prestación.</a:t>
                      </a:r>
                      <a:endParaRPr lang="es-ES" sz="1100" b="0" i="0" u="none" strike="noStrike" dirty="0">
                        <a:solidFill>
                          <a:schemeClr val="tx1"/>
                        </a:solidFill>
                        <a:effectLst/>
                        <a:latin typeface="Arial" panose="020B0604020202020204" pitchFamily="34" charset="0"/>
                      </a:endParaRPr>
                    </a:p>
                  </a:txBody>
                  <a:tcPr marL="7594" marR="7594" marT="7594" marB="0" anchor="ctr">
                    <a:solidFill>
                      <a:schemeClr val="bg1"/>
                    </a:solidFill>
                  </a:tcPr>
                </a:tc>
                <a:tc>
                  <a:txBody>
                    <a:bodyPr/>
                    <a:lstStyle/>
                    <a:p>
                      <a:pPr algn="ctr" fontAlgn="ctr"/>
                      <a:r>
                        <a:rPr lang="es-419" sz="1100" u="none" strike="noStrike" dirty="0">
                          <a:solidFill>
                            <a:schemeClr val="tx1"/>
                          </a:solidFill>
                          <a:effectLst/>
                        </a:rPr>
                        <a:t>100%</a:t>
                      </a:r>
                      <a:endParaRPr lang="es-419" sz="1100" b="0" i="0" u="none" strike="noStrike" dirty="0">
                        <a:solidFill>
                          <a:schemeClr val="tx1"/>
                        </a:solidFill>
                        <a:effectLst/>
                        <a:latin typeface="Arial" panose="020B0604020202020204" pitchFamily="34" charset="0"/>
                      </a:endParaRPr>
                    </a:p>
                  </a:txBody>
                  <a:tcPr marL="7594" marR="7594" marT="7594" marB="0" anchor="c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
                          <a:srgbClr val="000000"/>
                        </a:buClr>
                        <a:buSzTx/>
                        <a:buFont typeface="Arial"/>
                        <a:buNone/>
                        <a:tabLst/>
                        <a:defRPr/>
                      </a:pPr>
                      <a:r>
                        <a:rPr lang="es-419" sz="1100" u="none" strike="noStrike" dirty="0">
                          <a:solidFill>
                            <a:schemeClr val="accent1"/>
                          </a:solidFill>
                          <a:effectLst/>
                        </a:rPr>
                        <a:t>90%</a:t>
                      </a:r>
                      <a:endParaRPr lang="es-419" sz="1100" b="0" i="0" u="none" strike="noStrike" dirty="0">
                        <a:solidFill>
                          <a:schemeClr val="accent1"/>
                        </a:solidFill>
                        <a:effectLst/>
                        <a:latin typeface="Arial" panose="020B0604020202020204" pitchFamily="34" charset="0"/>
                      </a:endParaRPr>
                    </a:p>
                  </a:txBody>
                  <a:tcPr marL="7594" marR="7594" marT="7594" marB="0" anchor="ctr">
                    <a:solidFill>
                      <a:schemeClr val="bg1"/>
                    </a:solidFill>
                  </a:tcPr>
                </a:tc>
                <a:tc>
                  <a:txBody>
                    <a:bodyPr/>
                    <a:lstStyle/>
                    <a:p>
                      <a:pPr algn="ctr" fontAlgn="ctr"/>
                      <a:r>
                        <a:rPr lang="es-419" sz="1100" u="none" strike="noStrike" dirty="0">
                          <a:solidFill>
                            <a:schemeClr val="tx1"/>
                          </a:solidFill>
                          <a:effectLst/>
                        </a:rPr>
                        <a:t>100%</a:t>
                      </a:r>
                      <a:endParaRPr lang="es-419" sz="1100" b="0" i="0" u="none" strike="noStrike" dirty="0">
                        <a:solidFill>
                          <a:schemeClr val="tx1"/>
                        </a:solidFill>
                        <a:effectLst/>
                        <a:latin typeface="Arial" panose="020B0604020202020204" pitchFamily="34" charset="0"/>
                      </a:endParaRPr>
                    </a:p>
                  </a:txBody>
                  <a:tcPr marL="7594" marR="7594" marT="7594" marB="0" anchor="ctr">
                    <a:solidFill>
                      <a:schemeClr val="bg1"/>
                    </a:solidFill>
                  </a:tcPr>
                </a:tc>
                <a:tc>
                  <a:txBody>
                    <a:bodyPr/>
                    <a:lstStyle/>
                    <a:p>
                      <a:pPr algn="ctr" fontAlgn="ctr"/>
                      <a:r>
                        <a:rPr lang="es-419" sz="1100" u="none" strike="noStrike" dirty="0">
                          <a:solidFill>
                            <a:schemeClr val="tx1"/>
                          </a:solidFill>
                          <a:effectLst/>
                        </a:rPr>
                        <a:t> 100%</a:t>
                      </a:r>
                      <a:endParaRPr lang="es-419" sz="1100" b="1" i="0" u="none" strike="noStrike" dirty="0">
                        <a:solidFill>
                          <a:schemeClr val="tx1"/>
                        </a:solidFill>
                        <a:effectLst/>
                        <a:latin typeface="Arial" panose="020B0604020202020204" pitchFamily="34" charset="0"/>
                      </a:endParaRPr>
                    </a:p>
                  </a:txBody>
                  <a:tcPr marL="7594" marR="7594" marT="7594" marB="0" anchor="ctr">
                    <a:solidFill>
                      <a:schemeClr val="bg1"/>
                    </a:solidFill>
                  </a:tcPr>
                </a:tc>
                <a:extLst>
                  <a:ext uri="{0D108BD9-81ED-4DB2-BD59-A6C34878D82A}">
                    <a16:rowId xmlns:a16="http://schemas.microsoft.com/office/drawing/2014/main" val="3294853686"/>
                  </a:ext>
                </a:extLst>
              </a:tr>
              <a:tr h="1346953">
                <a:tc>
                  <a:txBody>
                    <a:bodyPr/>
                    <a:lstStyle/>
                    <a:p>
                      <a:pPr algn="just" fontAlgn="ctr"/>
                      <a:endParaRPr lang="es-419" sz="1100" b="1" i="0" u="none" strike="noStrike" dirty="0">
                        <a:solidFill>
                          <a:schemeClr val="tx1"/>
                        </a:solidFill>
                        <a:effectLst/>
                        <a:latin typeface="Arial" panose="020B0604020202020204" pitchFamily="34" charset="0"/>
                      </a:endParaRPr>
                    </a:p>
                  </a:txBody>
                  <a:tcPr marL="7594" marR="7594" marT="7594" marB="0" anchor="ctr">
                    <a:solidFill>
                      <a:schemeClr val="bg1"/>
                    </a:solidFill>
                  </a:tcPr>
                </a:tc>
                <a:tc>
                  <a:txBody>
                    <a:bodyPr/>
                    <a:lstStyle/>
                    <a:p>
                      <a:pPr algn="just" fontAlgn="ctr"/>
                      <a:endParaRPr lang="es-419" sz="1100" b="1" i="0" u="none" strike="noStrike" dirty="0">
                        <a:solidFill>
                          <a:schemeClr val="tx1"/>
                        </a:solidFill>
                        <a:effectLst/>
                        <a:latin typeface="Arial" panose="020B0604020202020204" pitchFamily="34" charset="0"/>
                      </a:endParaRPr>
                    </a:p>
                  </a:txBody>
                  <a:tcPr marL="7594" marR="7594" marT="7594" marB="0" anchor="ctr">
                    <a:solidFill>
                      <a:schemeClr val="bg1"/>
                    </a:solidFill>
                  </a:tcPr>
                </a:tc>
                <a:tc>
                  <a:txBody>
                    <a:bodyPr/>
                    <a:lstStyle/>
                    <a:p>
                      <a:pPr algn="just" fontAlgn="ctr"/>
                      <a:r>
                        <a:rPr lang="es-419" sz="1100" u="none" strike="noStrike" dirty="0">
                          <a:solidFill>
                            <a:schemeClr val="tx1"/>
                          </a:solidFill>
                          <a:effectLst/>
                        </a:rPr>
                        <a:t> </a:t>
                      </a:r>
                      <a:endParaRPr lang="es-419" sz="1100" b="0" i="0" u="none" strike="noStrike" dirty="0">
                        <a:solidFill>
                          <a:schemeClr val="tx1"/>
                        </a:solidFill>
                        <a:effectLst/>
                        <a:latin typeface="Arial" panose="020B0604020202020204" pitchFamily="34" charset="0"/>
                      </a:endParaRPr>
                    </a:p>
                  </a:txBody>
                  <a:tcPr marL="7594" marR="7594" marT="7594" marB="0" anchor="ctr">
                    <a:solidFill>
                      <a:schemeClr val="bg1"/>
                    </a:solidFill>
                  </a:tcPr>
                </a:tc>
                <a:tc>
                  <a:txBody>
                    <a:bodyPr/>
                    <a:lstStyle/>
                    <a:p>
                      <a:pPr algn="ctr" fontAlgn="ctr"/>
                      <a:r>
                        <a:rPr lang="es-419" sz="1100" u="none" strike="noStrike" dirty="0">
                          <a:solidFill>
                            <a:schemeClr val="tx1"/>
                          </a:solidFill>
                          <a:effectLst/>
                        </a:rPr>
                        <a:t> </a:t>
                      </a:r>
                      <a:endParaRPr lang="es-419" sz="1100" b="0" i="0" u="none" strike="noStrike" dirty="0">
                        <a:solidFill>
                          <a:schemeClr val="tx1"/>
                        </a:solidFill>
                        <a:effectLst/>
                        <a:latin typeface="Arial" panose="020B0604020202020204" pitchFamily="34" charset="0"/>
                      </a:endParaRPr>
                    </a:p>
                  </a:txBody>
                  <a:tcPr marL="7594" marR="7594" marT="7594" marB="0" anchor="ctr">
                    <a:solidFill>
                      <a:schemeClr val="bg1"/>
                    </a:solidFill>
                  </a:tcPr>
                </a:tc>
                <a:tc>
                  <a:txBody>
                    <a:bodyPr/>
                    <a:lstStyle/>
                    <a:p>
                      <a:pPr algn="just" fontAlgn="ctr"/>
                      <a:endParaRPr lang="es-ES" sz="1100" u="none" strike="noStrike" dirty="0">
                        <a:solidFill>
                          <a:schemeClr val="tx1"/>
                        </a:solidFill>
                        <a:effectLst/>
                      </a:endParaRPr>
                    </a:p>
                    <a:p>
                      <a:pPr algn="just" fontAlgn="ctr"/>
                      <a:r>
                        <a:rPr lang="es-ES" sz="1100" u="none" strike="noStrike" dirty="0">
                          <a:solidFill>
                            <a:schemeClr val="tx1"/>
                          </a:solidFill>
                          <a:effectLst/>
                        </a:rPr>
                        <a:t>Para este año nos encontramos en la implementación del modelo de Experiencia del Cliente para fortalecer la actitud, conocimiento, habilidades y conducta del personal de atención al público. </a:t>
                      </a:r>
                      <a:endParaRPr lang="es-ES" sz="1100" b="0" i="0" u="none" strike="noStrike" dirty="0">
                        <a:solidFill>
                          <a:schemeClr val="tx1"/>
                        </a:solidFill>
                        <a:effectLst/>
                        <a:latin typeface="Arial" panose="020B0604020202020204" pitchFamily="34" charset="0"/>
                      </a:endParaRPr>
                    </a:p>
                  </a:txBody>
                  <a:tcPr marL="7594" marR="7594" marT="7594" marB="0" anchor="ctr">
                    <a:solidFill>
                      <a:schemeClr val="bg1"/>
                    </a:solidFill>
                  </a:tcPr>
                </a:tc>
                <a:tc>
                  <a:txBody>
                    <a:bodyPr/>
                    <a:lstStyle/>
                    <a:p>
                      <a:pPr algn="ctr" fontAlgn="ctr"/>
                      <a:r>
                        <a:rPr lang="es-419" sz="1100" u="none" strike="noStrike" dirty="0">
                          <a:solidFill>
                            <a:schemeClr val="tx1"/>
                          </a:solidFill>
                          <a:effectLst/>
                        </a:rPr>
                        <a:t> </a:t>
                      </a:r>
                      <a:endParaRPr lang="es-419" sz="1100" b="0" i="0" u="none" strike="noStrike" dirty="0">
                        <a:solidFill>
                          <a:schemeClr val="tx1"/>
                        </a:solidFill>
                        <a:effectLst/>
                        <a:latin typeface="Arial" panose="020B0604020202020204" pitchFamily="34" charset="0"/>
                      </a:endParaRPr>
                    </a:p>
                  </a:txBody>
                  <a:tcPr marL="7594" marR="7594" marT="7594" marB="0" anchor="ctr">
                    <a:solidFill>
                      <a:schemeClr val="bg1"/>
                    </a:solidFill>
                  </a:tcPr>
                </a:tc>
                <a:tc>
                  <a:txBody>
                    <a:bodyPr/>
                    <a:lstStyle/>
                    <a:p>
                      <a:pPr algn="ctr" fontAlgn="ctr"/>
                      <a:endParaRPr lang="es-419" sz="1100" b="1" i="0" u="none" strike="noStrike" dirty="0">
                        <a:solidFill>
                          <a:schemeClr val="tx1"/>
                        </a:solidFill>
                        <a:effectLst/>
                        <a:latin typeface="Arial" panose="020B0604020202020204" pitchFamily="34" charset="0"/>
                      </a:endParaRPr>
                    </a:p>
                  </a:txBody>
                  <a:tcPr marL="7594" marR="7594" marT="7594" marB="0" anchor="ctr">
                    <a:solidFill>
                      <a:schemeClr val="bg1"/>
                    </a:solidFill>
                  </a:tcPr>
                </a:tc>
                <a:extLst>
                  <a:ext uri="{0D108BD9-81ED-4DB2-BD59-A6C34878D82A}">
                    <a16:rowId xmlns:a16="http://schemas.microsoft.com/office/drawing/2014/main" val="3769262380"/>
                  </a:ext>
                </a:extLst>
              </a:tr>
              <a:tr h="1271147">
                <a:tc>
                  <a:txBody>
                    <a:bodyPr/>
                    <a:lstStyle/>
                    <a:p>
                      <a:pPr algn="just" fontAlgn="ctr"/>
                      <a:r>
                        <a:rPr lang="es-419" sz="1100" u="none" strike="noStrike" dirty="0">
                          <a:solidFill>
                            <a:schemeClr val="tx1"/>
                          </a:solidFill>
                          <a:effectLst/>
                        </a:rPr>
                        <a:t>8. Indicadores</a:t>
                      </a:r>
                      <a:endParaRPr lang="es-419" sz="1100" b="1" i="0" u="none" strike="noStrike" dirty="0">
                        <a:solidFill>
                          <a:schemeClr val="tx1"/>
                        </a:solidFill>
                        <a:effectLst/>
                        <a:latin typeface="Arial" panose="020B0604020202020204" pitchFamily="34" charset="0"/>
                      </a:endParaRPr>
                    </a:p>
                  </a:txBody>
                  <a:tcPr marL="7594" marR="7594" marT="7594" marB="0" anchor="ctr">
                    <a:solidFill>
                      <a:schemeClr val="bg1"/>
                    </a:solidFill>
                  </a:tcPr>
                </a:tc>
                <a:tc>
                  <a:txBody>
                    <a:bodyPr/>
                    <a:lstStyle/>
                    <a:p>
                      <a:pPr algn="just" fontAlgn="ctr"/>
                      <a:r>
                        <a:rPr lang="es-419" sz="1100" u="none" strike="noStrike" dirty="0">
                          <a:solidFill>
                            <a:schemeClr val="tx1"/>
                          </a:solidFill>
                          <a:effectLst/>
                        </a:rPr>
                        <a:t>Indicadores</a:t>
                      </a:r>
                      <a:endParaRPr lang="es-419" sz="1100" b="1" i="0" u="none" strike="noStrike" dirty="0">
                        <a:solidFill>
                          <a:schemeClr val="tx1"/>
                        </a:solidFill>
                        <a:effectLst/>
                        <a:latin typeface="Arial" panose="020B0604020202020204" pitchFamily="34" charset="0"/>
                      </a:endParaRPr>
                    </a:p>
                  </a:txBody>
                  <a:tcPr marL="7594" marR="7594" marT="7594" marB="0" anchor="ctr">
                    <a:solidFill>
                      <a:schemeClr val="bg1"/>
                    </a:solidFill>
                  </a:tcPr>
                </a:tc>
                <a:tc>
                  <a:txBody>
                    <a:bodyPr/>
                    <a:lstStyle/>
                    <a:p>
                      <a:pPr algn="just" fontAlgn="ctr"/>
                      <a:r>
                        <a:rPr lang="es-ES" sz="1100" u="none" strike="noStrike" dirty="0">
                          <a:solidFill>
                            <a:schemeClr val="tx1"/>
                          </a:solidFill>
                          <a:effectLst/>
                        </a:rPr>
                        <a:t>Cumplimiento de indicadores establecidos para medir la satisfacción del ciudadano frente al servicio prestado en los procesos de los trámites de las peticiones, quejas, reclamos, </a:t>
                      </a:r>
                      <a:r>
                        <a:rPr lang="es-ES" sz="1100" u="none" strike="noStrike">
                          <a:solidFill>
                            <a:schemeClr val="tx1"/>
                          </a:solidFill>
                          <a:effectLst/>
                        </a:rPr>
                        <a:t>sugerencias recibidas</a:t>
                      </a:r>
                      <a:r>
                        <a:rPr lang="es-ES" sz="1100" u="none" strike="noStrike" dirty="0">
                          <a:solidFill>
                            <a:schemeClr val="tx1"/>
                          </a:solidFill>
                          <a:effectLst/>
                        </a:rPr>
                        <a:t> en la corporación  en la herramienta SIGER-SIREVAC, en los plazos establecidos en la Circular 007 de 2019; Indicador 1: Satisfacción en respuesta.  Indicador 2. Oportunidad.</a:t>
                      </a:r>
                      <a:endParaRPr lang="es-ES" sz="1100" b="0" i="0" u="none" strike="noStrike" dirty="0">
                        <a:solidFill>
                          <a:schemeClr val="tx1"/>
                        </a:solidFill>
                        <a:effectLst/>
                        <a:latin typeface="Arial" panose="020B0604020202020204" pitchFamily="34" charset="0"/>
                      </a:endParaRPr>
                    </a:p>
                  </a:txBody>
                  <a:tcPr marL="7594" marR="7594" marT="7594" marB="0" anchor="ctr">
                    <a:solidFill>
                      <a:schemeClr val="bg1"/>
                    </a:solidFill>
                  </a:tcPr>
                </a:tc>
                <a:tc>
                  <a:txBody>
                    <a:bodyPr/>
                    <a:lstStyle/>
                    <a:p>
                      <a:pPr algn="ctr" fontAlgn="ctr"/>
                      <a:r>
                        <a:rPr lang="es-419" sz="1100" u="none" strike="noStrike" dirty="0">
                          <a:solidFill>
                            <a:schemeClr val="tx1"/>
                          </a:solidFill>
                          <a:effectLst/>
                        </a:rPr>
                        <a:t>100%</a:t>
                      </a:r>
                      <a:endParaRPr lang="es-419" sz="1100" b="0" i="0" u="none" strike="noStrike" dirty="0">
                        <a:solidFill>
                          <a:schemeClr val="tx1"/>
                        </a:solidFill>
                        <a:effectLst/>
                        <a:latin typeface="Arial" panose="020B0604020202020204" pitchFamily="34" charset="0"/>
                      </a:endParaRPr>
                    </a:p>
                  </a:txBody>
                  <a:tcPr marL="7594" marR="7594" marT="7594" marB="0" anchor="ctr">
                    <a:solidFill>
                      <a:schemeClr val="bg1"/>
                    </a:solidFill>
                  </a:tcPr>
                </a:tc>
                <a:tc>
                  <a:txBody>
                    <a:bodyPr/>
                    <a:lstStyle/>
                    <a:p>
                      <a:pPr algn="ctr" fontAlgn="ctr"/>
                      <a:r>
                        <a:rPr lang="es-419" sz="1100" u="none" strike="noStrike" dirty="0">
                          <a:solidFill>
                            <a:schemeClr val="tx1"/>
                          </a:solidFill>
                          <a:effectLst/>
                        </a:rPr>
                        <a:t>100%</a:t>
                      </a:r>
                      <a:endParaRPr lang="es-419" sz="1100" b="0" i="0" u="none" strike="noStrike" dirty="0">
                        <a:solidFill>
                          <a:schemeClr val="tx1"/>
                        </a:solidFill>
                        <a:effectLst/>
                        <a:latin typeface="Arial" panose="020B0604020202020204" pitchFamily="34" charset="0"/>
                      </a:endParaRPr>
                    </a:p>
                  </a:txBody>
                  <a:tcPr marL="7594" marR="7594" marT="7594" marB="0" anchor="ctr">
                    <a:solidFill>
                      <a:schemeClr val="bg1"/>
                    </a:solidFill>
                  </a:tcPr>
                </a:tc>
                <a:tc>
                  <a:txBody>
                    <a:bodyPr/>
                    <a:lstStyle/>
                    <a:p>
                      <a:pPr algn="ctr" fontAlgn="ctr"/>
                      <a:r>
                        <a:rPr lang="es-419" sz="1100" u="none" strike="noStrike" dirty="0">
                          <a:solidFill>
                            <a:schemeClr val="tx1"/>
                          </a:solidFill>
                          <a:effectLst/>
                        </a:rPr>
                        <a:t>100%</a:t>
                      </a:r>
                      <a:endParaRPr lang="es-419" sz="1100" b="0" i="0" u="none" strike="noStrike" dirty="0">
                        <a:solidFill>
                          <a:schemeClr val="tx1"/>
                        </a:solidFill>
                        <a:effectLst/>
                        <a:latin typeface="Arial" panose="020B0604020202020204" pitchFamily="34" charset="0"/>
                      </a:endParaRPr>
                    </a:p>
                  </a:txBody>
                  <a:tcPr marL="7594" marR="7594" marT="7594" marB="0" anchor="ctr">
                    <a:solidFill>
                      <a:schemeClr val="bg1"/>
                    </a:solidFill>
                  </a:tcPr>
                </a:tc>
                <a:tc>
                  <a:txBody>
                    <a:bodyPr/>
                    <a:lstStyle/>
                    <a:p>
                      <a:pPr algn="ctr" fontAlgn="ctr"/>
                      <a:r>
                        <a:rPr lang="es-419" sz="1100" u="none" strike="noStrike" dirty="0">
                          <a:solidFill>
                            <a:schemeClr val="tx1"/>
                          </a:solidFill>
                          <a:effectLst/>
                        </a:rPr>
                        <a:t>100% </a:t>
                      </a:r>
                      <a:endParaRPr lang="es-419" sz="1100" b="1" i="0" u="none" strike="noStrike" dirty="0">
                        <a:solidFill>
                          <a:schemeClr val="tx1"/>
                        </a:solidFill>
                        <a:effectLst/>
                        <a:latin typeface="Arial" panose="020B0604020202020204" pitchFamily="34" charset="0"/>
                      </a:endParaRPr>
                    </a:p>
                  </a:txBody>
                  <a:tcPr marL="7594" marR="7594" marT="7594" marB="0" anchor="ctr">
                    <a:solidFill>
                      <a:schemeClr val="bg1"/>
                    </a:solidFill>
                  </a:tcPr>
                </a:tc>
                <a:extLst>
                  <a:ext uri="{0D108BD9-81ED-4DB2-BD59-A6C34878D82A}">
                    <a16:rowId xmlns:a16="http://schemas.microsoft.com/office/drawing/2014/main" val="156148358"/>
                  </a:ext>
                </a:extLst>
              </a:tr>
            </a:tbl>
          </a:graphicData>
        </a:graphic>
      </p:graphicFrame>
    </p:spTree>
    <p:extLst>
      <p:ext uri="{BB962C8B-B14F-4D97-AF65-F5344CB8AC3E}">
        <p14:creationId xmlns:p14="http://schemas.microsoft.com/office/powerpoint/2010/main" val="1004860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pic>
        <p:nvPicPr>
          <p:cNvPr id="91" name="Google Shape;91;g1dee818c1e5_0_2"/>
          <p:cNvPicPr preferRelativeResize="0"/>
          <p:nvPr/>
        </p:nvPicPr>
        <p:blipFill rotWithShape="1">
          <a:blip r:embed="rId3">
            <a:alphaModFix/>
          </a:blip>
          <a:srcRect/>
          <a:stretch/>
        </p:blipFill>
        <p:spPr>
          <a:xfrm>
            <a:off x="0" y="524"/>
            <a:ext cx="11879248" cy="7198251"/>
          </a:xfrm>
          <a:prstGeom prst="rect">
            <a:avLst/>
          </a:prstGeom>
          <a:noFill/>
          <a:ln>
            <a:noFill/>
          </a:ln>
        </p:spPr>
      </p:pic>
      <p:graphicFrame>
        <p:nvGraphicFramePr>
          <p:cNvPr id="2" name="Tabla 1"/>
          <p:cNvGraphicFramePr>
            <a:graphicFrameLocks noGrp="1"/>
          </p:cNvGraphicFramePr>
          <p:nvPr>
            <p:extLst>
              <p:ext uri="{D42A27DB-BD31-4B8C-83A1-F6EECF244321}">
                <p14:modId xmlns:p14="http://schemas.microsoft.com/office/powerpoint/2010/main" val="1492369647"/>
              </p:ext>
            </p:extLst>
          </p:nvPr>
        </p:nvGraphicFramePr>
        <p:xfrm>
          <a:off x="996462" y="2262554"/>
          <a:ext cx="9061940" cy="2005843"/>
        </p:xfrm>
        <a:graphic>
          <a:graphicData uri="http://schemas.openxmlformats.org/drawingml/2006/table">
            <a:tbl>
              <a:tblPr>
                <a:tableStyleId>{2D5ABB26-0587-4C30-8999-92F81FD0307C}</a:tableStyleId>
              </a:tblPr>
              <a:tblGrid>
                <a:gridCol w="1812388">
                  <a:extLst>
                    <a:ext uri="{9D8B030D-6E8A-4147-A177-3AD203B41FA5}">
                      <a16:colId xmlns:a16="http://schemas.microsoft.com/office/drawing/2014/main" val="2627907216"/>
                    </a:ext>
                  </a:extLst>
                </a:gridCol>
                <a:gridCol w="1812388">
                  <a:extLst>
                    <a:ext uri="{9D8B030D-6E8A-4147-A177-3AD203B41FA5}">
                      <a16:colId xmlns:a16="http://schemas.microsoft.com/office/drawing/2014/main" val="3447763069"/>
                    </a:ext>
                  </a:extLst>
                </a:gridCol>
                <a:gridCol w="1812388">
                  <a:extLst>
                    <a:ext uri="{9D8B030D-6E8A-4147-A177-3AD203B41FA5}">
                      <a16:colId xmlns:a16="http://schemas.microsoft.com/office/drawing/2014/main" val="343438798"/>
                    </a:ext>
                  </a:extLst>
                </a:gridCol>
                <a:gridCol w="1812388">
                  <a:extLst>
                    <a:ext uri="{9D8B030D-6E8A-4147-A177-3AD203B41FA5}">
                      <a16:colId xmlns:a16="http://schemas.microsoft.com/office/drawing/2014/main" val="1085564342"/>
                    </a:ext>
                  </a:extLst>
                </a:gridCol>
                <a:gridCol w="1812388">
                  <a:extLst>
                    <a:ext uri="{9D8B030D-6E8A-4147-A177-3AD203B41FA5}">
                      <a16:colId xmlns:a16="http://schemas.microsoft.com/office/drawing/2014/main" val="113154191"/>
                    </a:ext>
                  </a:extLst>
                </a:gridCol>
              </a:tblGrid>
              <a:tr h="995265">
                <a:tc>
                  <a:txBody>
                    <a:bodyPr/>
                    <a:lstStyle/>
                    <a:p>
                      <a:pPr algn="l" fontAlgn="b"/>
                      <a:r>
                        <a:rPr lang="es-419" sz="2000" u="none" strike="noStrike" dirty="0">
                          <a:effectLst/>
                        </a:rPr>
                        <a:t> </a:t>
                      </a:r>
                      <a:endParaRPr lang="es-419" sz="2000" b="0" i="0" u="none" strike="noStrike" dirty="0">
                        <a:solidFill>
                          <a:schemeClr val="bg1"/>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es-419" sz="2000" b="1" u="none" strike="noStrike" dirty="0">
                          <a:effectLst/>
                        </a:rPr>
                        <a:t>Comfenalco Tolima</a:t>
                      </a:r>
                      <a:endParaRPr lang="es-419" sz="2000" b="1" i="0" u="none" strike="noStrike" dirty="0">
                        <a:solidFill>
                          <a:schemeClr val="bg1"/>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ctr" fontAlgn="ctr"/>
                      <a:r>
                        <a:rPr lang="es-419" sz="2000" b="1" u="none" strike="noStrike" dirty="0">
                          <a:effectLst/>
                        </a:rPr>
                        <a:t>Comfamiliar Huila</a:t>
                      </a:r>
                      <a:endParaRPr lang="es-419" sz="2000" b="1" i="0" u="none" strike="noStrike" dirty="0">
                        <a:solidFill>
                          <a:schemeClr val="bg1"/>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ctr" fontAlgn="ctr"/>
                      <a:r>
                        <a:rPr lang="es-419" sz="2000" b="1" u="none" strike="noStrike" dirty="0">
                          <a:effectLst/>
                        </a:rPr>
                        <a:t>Cafasur</a:t>
                      </a:r>
                      <a:endParaRPr lang="es-419" sz="2000" b="1" i="0" u="none" strike="noStrike" dirty="0">
                        <a:solidFill>
                          <a:schemeClr val="bg1"/>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ctr" fontAlgn="ctr"/>
                      <a:r>
                        <a:rPr lang="es-419" sz="2000" b="1" u="none" strike="noStrike" dirty="0">
                          <a:effectLst/>
                        </a:rPr>
                        <a:t>Comfatolima</a:t>
                      </a:r>
                      <a:endParaRPr lang="es-419" sz="2000" b="1" i="0" u="none" strike="noStrike" dirty="0">
                        <a:solidFill>
                          <a:schemeClr val="bg1"/>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extLst>
                  <a:ext uri="{0D108BD9-81ED-4DB2-BD59-A6C34878D82A}">
                    <a16:rowId xmlns:a16="http://schemas.microsoft.com/office/drawing/2014/main" val="2280545209"/>
                  </a:ext>
                </a:extLst>
              </a:tr>
              <a:tr h="505289">
                <a:tc>
                  <a:txBody>
                    <a:bodyPr/>
                    <a:lstStyle/>
                    <a:p>
                      <a:pPr algn="ctr" fontAlgn="b"/>
                      <a:r>
                        <a:rPr lang="es-419" sz="2000" b="1" i="0" u="none" strike="noStrike" dirty="0">
                          <a:solidFill>
                            <a:srgbClr val="000000"/>
                          </a:solidFill>
                          <a:effectLst/>
                          <a:latin typeface="Calibri" panose="020F0502020204030204" pitchFamily="34" charset="0"/>
                        </a:rPr>
                        <a:t>2023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419" sz="2000" b="0" i="0" u="none" strike="noStrike" dirty="0">
                          <a:solidFill>
                            <a:srgbClr val="000000"/>
                          </a:solidFill>
                          <a:effectLst/>
                          <a:latin typeface="Arial" panose="020B0604020202020204" pitchFamily="34" charset="0"/>
                        </a:rPr>
                        <a:t>88%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419" sz="2000" b="0" i="0" u="none" strike="noStrike" dirty="0">
                          <a:solidFill>
                            <a:srgbClr val="000000"/>
                          </a:solidFill>
                          <a:effectLst/>
                          <a:latin typeface="Arial" panose="020B0604020202020204" pitchFamily="34" charset="0"/>
                        </a:rPr>
                        <a:t>85%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419" sz="2000" b="0" i="0" u="none" strike="noStrike" dirty="0">
                          <a:solidFill>
                            <a:srgbClr val="000000"/>
                          </a:solidFill>
                          <a:effectLst/>
                          <a:latin typeface="Arial" panose="020B0604020202020204" pitchFamily="34" charset="0"/>
                        </a:rPr>
                        <a:t>98%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419" sz="2000" b="0" i="0" u="none" strike="noStrike" dirty="0">
                          <a:solidFill>
                            <a:srgbClr val="000000"/>
                          </a:solidFill>
                          <a:effectLst/>
                          <a:latin typeface="Arial" panose="020B0604020202020204" pitchFamily="34" charset="0"/>
                        </a:rPr>
                        <a:t>96%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1795874"/>
                  </a:ext>
                </a:extLst>
              </a:tr>
              <a:tr h="505289">
                <a:tc>
                  <a:txBody>
                    <a:bodyPr/>
                    <a:lstStyle/>
                    <a:p>
                      <a:pPr algn="ctr" fontAlgn="b"/>
                      <a:r>
                        <a:rPr lang="es-419" sz="2000" b="1" u="none" strike="noStrike" dirty="0">
                          <a:effectLst/>
                        </a:rPr>
                        <a:t>I – 2024</a:t>
                      </a:r>
                      <a:endParaRPr lang="es-419" sz="20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419" sz="2000" u="none" strike="noStrike" dirty="0">
                          <a:effectLst/>
                        </a:rPr>
                        <a:t>98%</a:t>
                      </a:r>
                      <a:endParaRPr lang="es-419" sz="20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419" sz="2000" u="none" strike="noStrike" dirty="0">
                          <a:effectLst/>
                        </a:rPr>
                        <a:t>86%</a:t>
                      </a:r>
                      <a:endParaRPr lang="es-419" sz="20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419" sz="2000" u="none" strike="noStrike" dirty="0">
                          <a:effectLst/>
                        </a:rPr>
                        <a:t>96%</a:t>
                      </a:r>
                      <a:endParaRPr lang="es-419" sz="20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419" sz="2000" u="none" strike="noStrike" dirty="0">
                          <a:effectLst/>
                        </a:rPr>
                        <a:t>96%</a:t>
                      </a:r>
                      <a:endParaRPr lang="es-419" sz="20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3293303"/>
                  </a:ext>
                </a:extLst>
              </a:tr>
            </a:tbl>
          </a:graphicData>
        </a:graphic>
      </p:graphicFrame>
    </p:spTree>
    <p:extLst>
      <p:ext uri="{BB962C8B-B14F-4D97-AF65-F5344CB8AC3E}">
        <p14:creationId xmlns:p14="http://schemas.microsoft.com/office/powerpoint/2010/main" val="38791063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pic>
        <p:nvPicPr>
          <p:cNvPr id="98" name="Google Shape;98;g1dee818c1e5_0_8"/>
          <p:cNvPicPr preferRelativeResize="0"/>
          <p:nvPr/>
        </p:nvPicPr>
        <p:blipFill rotWithShape="1">
          <a:blip r:embed="rId3">
            <a:alphaModFix/>
          </a:blip>
          <a:srcRect/>
          <a:stretch/>
        </p:blipFill>
        <p:spPr>
          <a:xfrm>
            <a:off x="-99100" y="0"/>
            <a:ext cx="11978349" cy="725830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pic>
        <p:nvPicPr>
          <p:cNvPr id="91" name="Google Shape;91;g1dee818c1e5_0_2"/>
          <p:cNvPicPr preferRelativeResize="0"/>
          <p:nvPr/>
        </p:nvPicPr>
        <p:blipFill rotWithShape="1">
          <a:blip r:embed="rId3">
            <a:alphaModFix/>
          </a:blip>
          <a:srcRect/>
          <a:stretch/>
        </p:blipFill>
        <p:spPr>
          <a:xfrm>
            <a:off x="0" y="524"/>
            <a:ext cx="11879248" cy="7198251"/>
          </a:xfrm>
          <a:prstGeom prst="rect">
            <a:avLst/>
          </a:prstGeom>
          <a:noFill/>
          <a:ln>
            <a:noFill/>
          </a:ln>
        </p:spPr>
      </p:pic>
      <p:graphicFrame>
        <p:nvGraphicFramePr>
          <p:cNvPr id="3" name="Tabla 2"/>
          <p:cNvGraphicFramePr>
            <a:graphicFrameLocks noGrp="1"/>
          </p:cNvGraphicFramePr>
          <p:nvPr>
            <p:extLst>
              <p:ext uri="{D42A27DB-BD31-4B8C-83A1-F6EECF244321}">
                <p14:modId xmlns:p14="http://schemas.microsoft.com/office/powerpoint/2010/main" val="962847587"/>
              </p:ext>
            </p:extLst>
          </p:nvPr>
        </p:nvGraphicFramePr>
        <p:xfrm>
          <a:off x="726727" y="497742"/>
          <a:ext cx="10425793" cy="4340958"/>
        </p:xfrm>
        <a:graphic>
          <a:graphicData uri="http://schemas.openxmlformats.org/drawingml/2006/table">
            <a:tbl>
              <a:tblPr>
                <a:tableStyleId>{D7AC3CCA-C797-4891-BE02-D94E43425B78}</a:tableStyleId>
              </a:tblPr>
              <a:tblGrid>
                <a:gridCol w="1347002">
                  <a:extLst>
                    <a:ext uri="{9D8B030D-6E8A-4147-A177-3AD203B41FA5}">
                      <a16:colId xmlns:a16="http://schemas.microsoft.com/office/drawing/2014/main" val="587493719"/>
                    </a:ext>
                  </a:extLst>
                </a:gridCol>
                <a:gridCol w="845317">
                  <a:extLst>
                    <a:ext uri="{9D8B030D-6E8A-4147-A177-3AD203B41FA5}">
                      <a16:colId xmlns:a16="http://schemas.microsoft.com/office/drawing/2014/main" val="1204215917"/>
                    </a:ext>
                  </a:extLst>
                </a:gridCol>
                <a:gridCol w="1000075">
                  <a:extLst>
                    <a:ext uri="{9D8B030D-6E8A-4147-A177-3AD203B41FA5}">
                      <a16:colId xmlns:a16="http://schemas.microsoft.com/office/drawing/2014/main" val="3112508832"/>
                    </a:ext>
                  </a:extLst>
                </a:gridCol>
                <a:gridCol w="2845094">
                  <a:extLst>
                    <a:ext uri="{9D8B030D-6E8A-4147-A177-3AD203B41FA5}">
                      <a16:colId xmlns:a16="http://schemas.microsoft.com/office/drawing/2014/main" val="339332126"/>
                    </a:ext>
                  </a:extLst>
                </a:gridCol>
                <a:gridCol w="2532185">
                  <a:extLst>
                    <a:ext uri="{9D8B030D-6E8A-4147-A177-3AD203B41FA5}">
                      <a16:colId xmlns:a16="http://schemas.microsoft.com/office/drawing/2014/main" val="3997685226"/>
                    </a:ext>
                  </a:extLst>
                </a:gridCol>
                <a:gridCol w="1856120">
                  <a:extLst>
                    <a:ext uri="{9D8B030D-6E8A-4147-A177-3AD203B41FA5}">
                      <a16:colId xmlns:a16="http://schemas.microsoft.com/office/drawing/2014/main" val="2567572211"/>
                    </a:ext>
                  </a:extLst>
                </a:gridCol>
              </a:tblGrid>
              <a:tr h="252265">
                <a:tc rowSpan="2">
                  <a:txBody>
                    <a:bodyPr/>
                    <a:lstStyle/>
                    <a:p>
                      <a:pPr algn="ctr" fontAlgn="ctr"/>
                      <a:r>
                        <a:rPr lang="es-419" sz="1200" b="1" u="none" strike="noStrike" dirty="0">
                          <a:solidFill>
                            <a:schemeClr val="bg1"/>
                          </a:solidFill>
                          <a:effectLst/>
                        </a:rPr>
                        <a:t>Numeral de la Circular</a:t>
                      </a:r>
                      <a:endParaRPr lang="es-419" sz="1200" b="1" i="0" u="none" strike="noStrike" dirty="0">
                        <a:solidFill>
                          <a:schemeClr val="bg1"/>
                        </a:solidFill>
                        <a:effectLst/>
                        <a:latin typeface="Arial" panose="020B0604020202020204" pitchFamily="34" charset="0"/>
                      </a:endParaRPr>
                    </a:p>
                  </a:txBody>
                  <a:tcPr marL="9525" marR="9525" marT="9525" marB="0" anchor="ctr">
                    <a:solidFill>
                      <a:schemeClr val="tx1">
                        <a:lumMod val="50000"/>
                        <a:lumOff val="50000"/>
                      </a:schemeClr>
                    </a:solidFill>
                  </a:tcPr>
                </a:tc>
                <a:tc rowSpan="2">
                  <a:txBody>
                    <a:bodyPr/>
                    <a:lstStyle/>
                    <a:p>
                      <a:pPr algn="ctr" fontAlgn="ctr"/>
                      <a:r>
                        <a:rPr lang="es-419" sz="1200" b="1" u="none" strike="noStrike" dirty="0">
                          <a:solidFill>
                            <a:schemeClr val="bg1"/>
                          </a:solidFill>
                          <a:effectLst/>
                        </a:rPr>
                        <a:t>Subtemas</a:t>
                      </a:r>
                      <a:endParaRPr lang="es-419" sz="1200" b="1" i="0" u="none" strike="noStrike" dirty="0">
                        <a:solidFill>
                          <a:schemeClr val="bg1"/>
                        </a:solidFill>
                        <a:effectLst/>
                        <a:latin typeface="Arial" panose="020B0604020202020204" pitchFamily="34" charset="0"/>
                      </a:endParaRPr>
                    </a:p>
                  </a:txBody>
                  <a:tcPr marL="9525" marR="9525" marT="9525" marB="0" anchor="ctr">
                    <a:solidFill>
                      <a:schemeClr val="tx1">
                        <a:lumMod val="50000"/>
                        <a:lumOff val="50000"/>
                      </a:schemeClr>
                    </a:solidFill>
                  </a:tcPr>
                </a:tc>
                <a:tc gridSpan="4">
                  <a:txBody>
                    <a:bodyPr/>
                    <a:lstStyle/>
                    <a:p>
                      <a:pPr algn="ctr" fontAlgn="ctr"/>
                      <a:r>
                        <a:rPr lang="es-419" sz="1200" b="1" u="none" strike="noStrike" dirty="0">
                          <a:solidFill>
                            <a:schemeClr val="bg1"/>
                          </a:solidFill>
                          <a:effectLst/>
                        </a:rPr>
                        <a:t>% Avance a abril de 2024</a:t>
                      </a:r>
                      <a:endParaRPr lang="es-419" sz="1200" b="1" i="0" u="none" strike="noStrike" dirty="0">
                        <a:solidFill>
                          <a:schemeClr val="bg1"/>
                        </a:solidFill>
                        <a:effectLst/>
                        <a:latin typeface="Arial" panose="020B0604020202020204" pitchFamily="34" charset="0"/>
                      </a:endParaRPr>
                    </a:p>
                  </a:txBody>
                  <a:tcPr marL="9525" marR="9525" marT="9525" marB="0" anchor="ctr">
                    <a:solidFill>
                      <a:schemeClr val="tx1">
                        <a:lumMod val="50000"/>
                        <a:lumOff val="50000"/>
                      </a:schemeClr>
                    </a:solidFill>
                  </a:tcPr>
                </a:tc>
                <a:tc hMerge="1">
                  <a:txBody>
                    <a:bodyPr/>
                    <a:lstStyle/>
                    <a:p>
                      <a:endParaRPr lang="es-419"/>
                    </a:p>
                  </a:txBody>
                  <a:tcPr/>
                </a:tc>
                <a:tc hMerge="1">
                  <a:txBody>
                    <a:bodyPr/>
                    <a:lstStyle/>
                    <a:p>
                      <a:endParaRPr lang="es-419"/>
                    </a:p>
                  </a:txBody>
                  <a:tcPr/>
                </a:tc>
                <a:tc hMerge="1">
                  <a:txBody>
                    <a:bodyPr/>
                    <a:lstStyle/>
                    <a:p>
                      <a:endParaRPr lang="es-419"/>
                    </a:p>
                  </a:txBody>
                  <a:tcPr/>
                </a:tc>
                <a:extLst>
                  <a:ext uri="{0D108BD9-81ED-4DB2-BD59-A6C34878D82A}">
                    <a16:rowId xmlns:a16="http://schemas.microsoft.com/office/drawing/2014/main" val="2645836727"/>
                  </a:ext>
                </a:extLst>
              </a:tr>
              <a:tr h="492042">
                <a:tc vMerge="1">
                  <a:txBody>
                    <a:bodyPr/>
                    <a:lstStyle/>
                    <a:p>
                      <a:endParaRPr lang="es-419"/>
                    </a:p>
                  </a:txBody>
                  <a:tcPr/>
                </a:tc>
                <a:tc vMerge="1">
                  <a:txBody>
                    <a:bodyPr/>
                    <a:lstStyle/>
                    <a:p>
                      <a:endParaRPr lang="es-419"/>
                    </a:p>
                  </a:txBody>
                  <a:tcPr/>
                </a:tc>
                <a:tc>
                  <a:txBody>
                    <a:bodyPr/>
                    <a:lstStyle/>
                    <a:p>
                      <a:pPr algn="ctr" fontAlgn="ctr"/>
                      <a:r>
                        <a:rPr lang="es-419" sz="1200" b="1" u="none" strike="noStrike" dirty="0">
                          <a:solidFill>
                            <a:schemeClr val="bg1"/>
                          </a:solidFill>
                          <a:effectLst/>
                        </a:rPr>
                        <a:t>Comfenalco Tolima</a:t>
                      </a:r>
                      <a:endParaRPr lang="es-419" sz="1200" b="1" i="0" u="none" strike="noStrike" dirty="0">
                        <a:solidFill>
                          <a:schemeClr val="bg1"/>
                        </a:solidFill>
                        <a:effectLst/>
                        <a:latin typeface="Arial" panose="020B0604020202020204" pitchFamily="34" charset="0"/>
                      </a:endParaRPr>
                    </a:p>
                  </a:txBody>
                  <a:tcPr marL="9525" marR="9525" marT="9525"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Comfamiliar Huila</a:t>
                      </a:r>
                      <a:endParaRPr lang="es-419" sz="1200" b="1" i="0" u="none" strike="noStrike" dirty="0">
                        <a:solidFill>
                          <a:schemeClr val="bg1"/>
                        </a:solidFill>
                        <a:effectLst/>
                        <a:latin typeface="Arial" panose="020B0604020202020204" pitchFamily="34" charset="0"/>
                      </a:endParaRPr>
                    </a:p>
                  </a:txBody>
                  <a:tcPr marL="9525" marR="9525" marT="9525"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Cafasur</a:t>
                      </a:r>
                      <a:endParaRPr lang="es-419" sz="1200" b="1" i="0" u="none" strike="noStrike" dirty="0">
                        <a:solidFill>
                          <a:schemeClr val="bg1"/>
                        </a:solidFill>
                        <a:effectLst/>
                        <a:latin typeface="Arial" panose="020B0604020202020204" pitchFamily="34" charset="0"/>
                      </a:endParaRPr>
                    </a:p>
                  </a:txBody>
                  <a:tcPr marL="9525" marR="9525" marT="9525"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Comfatolima</a:t>
                      </a:r>
                      <a:endParaRPr lang="es-419" sz="1200" b="1" i="0" u="none" strike="noStrike" dirty="0">
                        <a:solidFill>
                          <a:schemeClr val="bg1"/>
                        </a:solidFill>
                        <a:effectLst/>
                        <a:latin typeface="Arial" panose="020B0604020202020204" pitchFamily="34" charset="0"/>
                      </a:endParaRPr>
                    </a:p>
                  </a:txBody>
                  <a:tcPr marL="9525" marR="9525" marT="9525" marB="0" anchor="ctr">
                    <a:solidFill>
                      <a:schemeClr val="tx1">
                        <a:lumMod val="50000"/>
                        <a:lumOff val="50000"/>
                      </a:schemeClr>
                    </a:solidFill>
                  </a:tcPr>
                </a:tc>
                <a:extLst>
                  <a:ext uri="{0D108BD9-81ED-4DB2-BD59-A6C34878D82A}">
                    <a16:rowId xmlns:a16="http://schemas.microsoft.com/office/drawing/2014/main" val="1864139643"/>
                  </a:ext>
                </a:extLst>
              </a:tr>
              <a:tr h="1311279">
                <a:tc>
                  <a:txBody>
                    <a:bodyPr/>
                    <a:lstStyle/>
                    <a:p>
                      <a:pPr algn="l" fontAlgn="ctr"/>
                      <a:r>
                        <a:rPr lang="es-419" sz="1200" u="none" strike="noStrike" dirty="0">
                          <a:effectLst/>
                        </a:rPr>
                        <a:t>2.Estructura Administrativa</a:t>
                      </a:r>
                      <a:endParaRPr lang="es-419" sz="1200" b="1" i="0" u="none" strike="noStrike" dirty="0">
                        <a:solidFill>
                          <a:srgbClr val="000000"/>
                        </a:solidFill>
                        <a:effectLst/>
                        <a:latin typeface="Arial" panose="020B0604020202020204" pitchFamily="34" charset="0"/>
                      </a:endParaRPr>
                    </a:p>
                  </a:txBody>
                  <a:tcPr marL="9525" marR="9525" marT="9525" marB="0" anchor="ctr">
                    <a:solidFill>
                      <a:schemeClr val="bg1"/>
                    </a:solidFill>
                  </a:tcPr>
                </a:tc>
                <a:tc>
                  <a:txBody>
                    <a:bodyPr/>
                    <a:lstStyle/>
                    <a:p>
                      <a:pPr algn="ctr" fontAlgn="ctr"/>
                      <a:r>
                        <a:rPr lang="es-419" sz="1200" u="none" strike="noStrike" dirty="0">
                          <a:effectLst/>
                        </a:rPr>
                        <a:t>Procesos</a:t>
                      </a:r>
                      <a:endParaRPr lang="es-419" sz="1200" b="1" i="0" u="none" strike="noStrike" dirty="0">
                        <a:solidFill>
                          <a:srgbClr val="000000"/>
                        </a:solidFill>
                        <a:effectLst/>
                        <a:latin typeface="Arial" panose="020B0604020202020204" pitchFamily="34" charset="0"/>
                      </a:endParaRPr>
                    </a:p>
                  </a:txBody>
                  <a:tcPr marL="9525" marR="9525" marT="9525"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9525" marR="9525" marT="9525" marB="0" anchor="ctr">
                    <a:solidFill>
                      <a:schemeClr val="bg1"/>
                    </a:solidFill>
                  </a:tcPr>
                </a:tc>
                <a:tc>
                  <a:txBody>
                    <a:bodyPr/>
                    <a:lstStyle/>
                    <a:p>
                      <a:pPr algn="ctr" fontAlgn="ctr"/>
                      <a:r>
                        <a:rPr lang="es-419" sz="1200" u="none" strike="noStrike" dirty="0">
                          <a:solidFill>
                            <a:schemeClr val="accent1"/>
                          </a:solidFill>
                          <a:effectLst/>
                        </a:rPr>
                        <a:t>90%</a:t>
                      </a:r>
                      <a:endParaRPr lang="es-419" sz="1200" b="0" i="0" u="none" strike="noStrike" dirty="0">
                        <a:solidFill>
                          <a:schemeClr val="accent1"/>
                        </a:solidFill>
                        <a:effectLst/>
                        <a:latin typeface="Arial" panose="020B0604020202020204" pitchFamily="34" charset="0"/>
                      </a:endParaRPr>
                    </a:p>
                  </a:txBody>
                  <a:tcPr marL="9525" marR="9525" marT="9525" marB="0" anchor="ctr">
                    <a:solidFill>
                      <a:schemeClr val="bg1"/>
                    </a:solidFill>
                  </a:tcPr>
                </a:tc>
                <a:tc>
                  <a:txBody>
                    <a:bodyPr/>
                    <a:lstStyle/>
                    <a:p>
                      <a:pPr algn="ctr" fontAlgn="ctr"/>
                      <a:r>
                        <a:rPr lang="es-419" sz="1200" u="none" strike="noStrike" dirty="0">
                          <a:solidFill>
                            <a:schemeClr val="accent1"/>
                          </a:solidFill>
                          <a:effectLst/>
                        </a:rPr>
                        <a:t>85%</a:t>
                      </a:r>
                      <a:endParaRPr lang="es-419" sz="1200" b="0" i="0" u="none" strike="noStrike" dirty="0">
                        <a:solidFill>
                          <a:schemeClr val="accent1"/>
                        </a:solidFill>
                        <a:effectLst/>
                        <a:latin typeface="Arial" panose="020B0604020202020204" pitchFamily="34" charset="0"/>
                      </a:endParaRPr>
                    </a:p>
                  </a:txBody>
                  <a:tcPr marL="9525" marR="9525" marT="9525" marB="0" anchor="ctr">
                    <a:solidFill>
                      <a:schemeClr val="bg1"/>
                    </a:solidFill>
                  </a:tcPr>
                </a:tc>
                <a:tc>
                  <a:txBody>
                    <a:bodyPr/>
                    <a:lstStyle/>
                    <a:p>
                      <a:pPr algn="ctr" fontAlgn="ctr"/>
                      <a:r>
                        <a:rPr lang="es-419" sz="1200" u="none" strike="noStrike" dirty="0">
                          <a:effectLst/>
                        </a:rPr>
                        <a:t>100% </a:t>
                      </a:r>
                      <a:endParaRPr lang="es-419" sz="1200" b="0" i="0" u="none" strike="noStrike" dirty="0">
                        <a:solidFill>
                          <a:srgbClr val="000000"/>
                        </a:solidFill>
                        <a:effectLst/>
                        <a:latin typeface="Arial" panose="020B0604020202020204" pitchFamily="34" charset="0"/>
                      </a:endParaRPr>
                    </a:p>
                  </a:txBody>
                  <a:tcPr marL="9525" marR="9525" marT="9525" marB="0" anchor="ctr">
                    <a:solidFill>
                      <a:schemeClr val="bg1"/>
                    </a:solidFill>
                  </a:tcPr>
                </a:tc>
                <a:extLst>
                  <a:ext uri="{0D108BD9-81ED-4DB2-BD59-A6C34878D82A}">
                    <a16:rowId xmlns:a16="http://schemas.microsoft.com/office/drawing/2014/main" val="310887610"/>
                  </a:ext>
                </a:extLst>
              </a:tr>
              <a:tr h="1635977">
                <a:tc>
                  <a:txBody>
                    <a:bodyPr/>
                    <a:lstStyle/>
                    <a:p>
                      <a:pPr algn="l" fontAlgn="ctr"/>
                      <a:r>
                        <a:rPr lang="es-419" sz="1200" u="none" strike="noStrike" dirty="0">
                          <a:effectLst/>
                        </a:rPr>
                        <a:t> </a:t>
                      </a:r>
                      <a:endParaRPr lang="es-419" sz="1200" b="1" i="0" u="none" strike="noStrike" dirty="0">
                        <a:solidFill>
                          <a:srgbClr val="000000"/>
                        </a:solidFill>
                        <a:effectLst/>
                        <a:latin typeface="Arial" panose="020B0604020202020204" pitchFamily="34" charset="0"/>
                      </a:endParaRPr>
                    </a:p>
                  </a:txBody>
                  <a:tcPr marL="9525" marR="9525" marT="9525" marB="0" anchor="ctr">
                    <a:solidFill>
                      <a:schemeClr val="bg1"/>
                    </a:solidFill>
                  </a:tcPr>
                </a:tc>
                <a:tc>
                  <a:txBody>
                    <a:bodyPr/>
                    <a:lstStyle/>
                    <a:p>
                      <a:pPr algn="ctr" fontAlgn="ctr"/>
                      <a:endParaRPr lang="es-419" sz="1200" b="1" i="0" u="none" strike="noStrike" dirty="0">
                        <a:solidFill>
                          <a:srgbClr val="000000"/>
                        </a:solidFill>
                        <a:effectLst/>
                        <a:latin typeface="Arial" panose="020B0604020202020204" pitchFamily="34" charset="0"/>
                      </a:endParaRPr>
                    </a:p>
                  </a:txBody>
                  <a:tcPr marL="9525" marR="9525" marT="9525" marB="0" anchor="ctr">
                    <a:solidFill>
                      <a:schemeClr val="bg1"/>
                    </a:solidFill>
                  </a:tcPr>
                </a:tc>
                <a:tc>
                  <a:txBody>
                    <a:bodyPr/>
                    <a:lstStyle/>
                    <a:p>
                      <a:pPr algn="ctr" fontAlgn="ctr"/>
                      <a:endParaRPr lang="es-419" sz="1200" b="0" i="0" u="none" strike="noStrike" dirty="0">
                        <a:solidFill>
                          <a:srgbClr val="000000"/>
                        </a:solidFill>
                        <a:effectLst/>
                        <a:latin typeface="Arial" panose="020B0604020202020204" pitchFamily="34" charset="0"/>
                      </a:endParaRPr>
                    </a:p>
                  </a:txBody>
                  <a:tcPr marL="9525" marR="9525" marT="9525" marB="0" anchor="ctr">
                    <a:solidFill>
                      <a:schemeClr val="bg1"/>
                    </a:solidFill>
                  </a:tcPr>
                </a:tc>
                <a:tc>
                  <a:txBody>
                    <a:bodyPr/>
                    <a:lstStyle/>
                    <a:p>
                      <a:pPr algn="just" fontAlgn="ctr"/>
                      <a:endParaRPr lang="es-ES" sz="1200" u="none" strike="noStrike" dirty="0">
                        <a:effectLst/>
                      </a:endParaRPr>
                    </a:p>
                    <a:p>
                      <a:pPr algn="just" fontAlgn="ctr"/>
                      <a:r>
                        <a:rPr lang="es-ES" sz="1200" u="none" strike="noStrike" dirty="0">
                          <a:effectLst/>
                        </a:rPr>
                        <a:t>Para este año se está trabajando en la actualización del Protocolo de Servicio al Usuario. </a:t>
                      </a:r>
                      <a:endParaRPr lang="es-ES" sz="1200" b="0" i="0" u="none" strike="noStrike" dirty="0">
                        <a:solidFill>
                          <a:srgbClr val="000000"/>
                        </a:solidFill>
                        <a:effectLst/>
                        <a:latin typeface="Arial" panose="020B0604020202020204" pitchFamily="34" charset="0"/>
                      </a:endParaRPr>
                    </a:p>
                  </a:txBody>
                  <a:tcPr marL="9525" marR="9525" marT="9525" marB="0" anchor="ctr">
                    <a:solidFill>
                      <a:schemeClr val="bg1"/>
                    </a:solidFill>
                  </a:tcPr>
                </a:tc>
                <a:tc>
                  <a:txBody>
                    <a:bodyPr/>
                    <a:lstStyle/>
                    <a:p>
                      <a:pPr algn="just" fontAlgn="ctr"/>
                      <a:r>
                        <a:rPr lang="es-ES" sz="1200" u="none" strike="noStrike" dirty="0">
                          <a:effectLst/>
                        </a:rPr>
                        <a:t>Falta establecer un sistema de monitoreo y evaluación, contar  con el conocimiento de los procesos alineados al Servicio al Cliente, y de esa forma ser más robustos, se está trabajando en una lista de Excel. </a:t>
                      </a:r>
                      <a:endParaRPr lang="es-ES" sz="1200" b="0" i="0" u="none" strike="noStrike" dirty="0">
                        <a:solidFill>
                          <a:srgbClr val="000000"/>
                        </a:solidFill>
                        <a:effectLst/>
                        <a:latin typeface="Arial" panose="020B0604020202020204" pitchFamily="34" charset="0"/>
                      </a:endParaRPr>
                    </a:p>
                  </a:txBody>
                  <a:tcPr marL="9525" marR="9525" marT="9525" marB="0" anchor="ctr">
                    <a:solidFill>
                      <a:schemeClr val="bg1"/>
                    </a:solidFill>
                  </a:tcPr>
                </a:tc>
                <a:tc>
                  <a:txBody>
                    <a:bodyPr/>
                    <a:lstStyle/>
                    <a:p>
                      <a:pPr algn="just" fontAlgn="ctr"/>
                      <a:endParaRPr lang="es-419" sz="1200" b="0" i="0" u="none" strike="noStrike" dirty="0">
                        <a:solidFill>
                          <a:srgbClr val="000000"/>
                        </a:solidFill>
                        <a:effectLst/>
                        <a:latin typeface="Arial" panose="020B0604020202020204" pitchFamily="34" charset="0"/>
                      </a:endParaRPr>
                    </a:p>
                  </a:txBody>
                  <a:tcPr marL="9525" marR="9525" marT="9525" marB="0" anchor="ctr">
                    <a:solidFill>
                      <a:schemeClr val="bg1"/>
                    </a:solidFill>
                  </a:tcPr>
                </a:tc>
                <a:extLst>
                  <a:ext uri="{0D108BD9-81ED-4DB2-BD59-A6C34878D82A}">
                    <a16:rowId xmlns:a16="http://schemas.microsoft.com/office/drawing/2014/main" val="2736982183"/>
                  </a:ext>
                </a:extLst>
              </a:tr>
              <a:tr h="649395">
                <a:tc>
                  <a:txBody>
                    <a:bodyPr/>
                    <a:lstStyle/>
                    <a:p>
                      <a:pPr algn="l" fontAlgn="ctr"/>
                      <a:r>
                        <a:rPr lang="es-419" sz="1200" u="none" strike="noStrike" dirty="0">
                          <a:effectLst/>
                        </a:rPr>
                        <a:t>2.1 Estructura Administrativa</a:t>
                      </a:r>
                      <a:endParaRPr lang="es-419" sz="1200" b="1" i="0" u="none" strike="noStrike" dirty="0">
                        <a:solidFill>
                          <a:srgbClr val="000000"/>
                        </a:solidFill>
                        <a:effectLst/>
                        <a:latin typeface="Arial" panose="020B0604020202020204" pitchFamily="34" charset="0"/>
                      </a:endParaRPr>
                    </a:p>
                  </a:txBody>
                  <a:tcPr marL="9525" marR="9525" marT="9525" marB="0" anchor="ctr">
                    <a:solidFill>
                      <a:schemeClr val="bg1"/>
                    </a:solidFill>
                  </a:tcPr>
                </a:tc>
                <a:tc>
                  <a:txBody>
                    <a:bodyPr/>
                    <a:lstStyle/>
                    <a:p>
                      <a:pPr algn="ctr" fontAlgn="ctr"/>
                      <a:r>
                        <a:rPr lang="es-419" sz="1200" u="none" strike="noStrike" dirty="0">
                          <a:effectLst/>
                        </a:rPr>
                        <a:t>Procesos</a:t>
                      </a:r>
                      <a:endParaRPr lang="es-419" sz="1200" b="1" i="0" u="none" strike="noStrike" dirty="0">
                        <a:solidFill>
                          <a:srgbClr val="000000"/>
                        </a:solidFill>
                        <a:effectLst/>
                        <a:latin typeface="Arial" panose="020B0604020202020204" pitchFamily="34" charset="0"/>
                      </a:endParaRPr>
                    </a:p>
                  </a:txBody>
                  <a:tcPr marL="9525" marR="9525" marT="9525"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9525" marR="9525" marT="9525"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9525" marR="9525" marT="9525"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9525" marR="9525" marT="9525" marB="0" anchor="ctr">
                    <a:solidFill>
                      <a:schemeClr val="bg1"/>
                    </a:solidFill>
                  </a:tcPr>
                </a:tc>
                <a:tc>
                  <a:txBody>
                    <a:bodyPr/>
                    <a:lstStyle/>
                    <a:p>
                      <a:pPr algn="ctr" fontAlgn="ctr"/>
                      <a:r>
                        <a:rPr lang="es-419" sz="1200" u="none" strike="noStrike" dirty="0">
                          <a:effectLst/>
                        </a:rPr>
                        <a:t>100% </a:t>
                      </a:r>
                      <a:endParaRPr lang="es-419" sz="1200" b="0" i="0" u="none" strike="noStrike" dirty="0">
                        <a:solidFill>
                          <a:srgbClr val="000000"/>
                        </a:solidFill>
                        <a:effectLst/>
                        <a:latin typeface="Arial" panose="020B0604020202020204" pitchFamily="34" charset="0"/>
                      </a:endParaRPr>
                    </a:p>
                  </a:txBody>
                  <a:tcPr marL="9525" marR="9525" marT="9525" marB="0" anchor="ctr">
                    <a:solidFill>
                      <a:schemeClr val="bg1"/>
                    </a:solidFill>
                  </a:tcPr>
                </a:tc>
                <a:extLst>
                  <a:ext uri="{0D108BD9-81ED-4DB2-BD59-A6C34878D82A}">
                    <a16:rowId xmlns:a16="http://schemas.microsoft.com/office/drawing/2014/main" val="1939360123"/>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pic>
        <p:nvPicPr>
          <p:cNvPr id="91" name="Google Shape;91;g1dee818c1e5_0_2"/>
          <p:cNvPicPr preferRelativeResize="0"/>
          <p:nvPr/>
        </p:nvPicPr>
        <p:blipFill rotWithShape="1">
          <a:blip r:embed="rId3">
            <a:alphaModFix/>
          </a:blip>
          <a:srcRect/>
          <a:stretch/>
        </p:blipFill>
        <p:spPr>
          <a:xfrm>
            <a:off x="0" y="524"/>
            <a:ext cx="11879248" cy="7198251"/>
          </a:xfrm>
          <a:prstGeom prst="rect">
            <a:avLst/>
          </a:prstGeom>
          <a:noFill/>
          <a:ln>
            <a:noFill/>
          </a:ln>
        </p:spPr>
      </p:pic>
      <p:graphicFrame>
        <p:nvGraphicFramePr>
          <p:cNvPr id="7" name="Tabla 6"/>
          <p:cNvGraphicFramePr>
            <a:graphicFrameLocks noGrp="1"/>
          </p:cNvGraphicFramePr>
          <p:nvPr>
            <p:extLst>
              <p:ext uri="{D42A27DB-BD31-4B8C-83A1-F6EECF244321}">
                <p14:modId xmlns:p14="http://schemas.microsoft.com/office/powerpoint/2010/main" val="208336773"/>
              </p:ext>
            </p:extLst>
          </p:nvPr>
        </p:nvGraphicFramePr>
        <p:xfrm>
          <a:off x="785446" y="633046"/>
          <a:ext cx="10363200" cy="4699528"/>
        </p:xfrm>
        <a:graphic>
          <a:graphicData uri="http://schemas.openxmlformats.org/drawingml/2006/table">
            <a:tbl>
              <a:tblPr>
                <a:tableStyleId>{D7AC3CCA-C797-4891-BE02-D94E43425B78}</a:tableStyleId>
              </a:tblPr>
              <a:tblGrid>
                <a:gridCol w="1408176">
                  <a:extLst>
                    <a:ext uri="{9D8B030D-6E8A-4147-A177-3AD203B41FA5}">
                      <a16:colId xmlns:a16="http://schemas.microsoft.com/office/drawing/2014/main" val="131447838"/>
                    </a:ext>
                  </a:extLst>
                </a:gridCol>
                <a:gridCol w="794355">
                  <a:extLst>
                    <a:ext uri="{9D8B030D-6E8A-4147-A177-3AD203B41FA5}">
                      <a16:colId xmlns:a16="http://schemas.microsoft.com/office/drawing/2014/main" val="3886050718"/>
                    </a:ext>
                  </a:extLst>
                </a:gridCol>
                <a:gridCol w="1071177">
                  <a:extLst>
                    <a:ext uri="{9D8B030D-6E8A-4147-A177-3AD203B41FA5}">
                      <a16:colId xmlns:a16="http://schemas.microsoft.com/office/drawing/2014/main" val="2819581720"/>
                    </a:ext>
                  </a:extLst>
                </a:gridCol>
                <a:gridCol w="2665999">
                  <a:extLst>
                    <a:ext uri="{9D8B030D-6E8A-4147-A177-3AD203B41FA5}">
                      <a16:colId xmlns:a16="http://schemas.microsoft.com/office/drawing/2014/main" val="4293627118"/>
                    </a:ext>
                  </a:extLst>
                </a:gridCol>
                <a:gridCol w="2899296">
                  <a:extLst>
                    <a:ext uri="{9D8B030D-6E8A-4147-A177-3AD203B41FA5}">
                      <a16:colId xmlns:a16="http://schemas.microsoft.com/office/drawing/2014/main" val="102761680"/>
                    </a:ext>
                  </a:extLst>
                </a:gridCol>
                <a:gridCol w="1524197">
                  <a:extLst>
                    <a:ext uri="{9D8B030D-6E8A-4147-A177-3AD203B41FA5}">
                      <a16:colId xmlns:a16="http://schemas.microsoft.com/office/drawing/2014/main" val="3846766960"/>
                    </a:ext>
                  </a:extLst>
                </a:gridCol>
              </a:tblGrid>
              <a:tr h="151978">
                <a:tc rowSpan="2">
                  <a:txBody>
                    <a:bodyPr/>
                    <a:lstStyle/>
                    <a:p>
                      <a:pPr algn="ctr" fontAlgn="ctr"/>
                      <a:r>
                        <a:rPr lang="es-419" sz="1200" b="1" u="none" strike="noStrike" dirty="0">
                          <a:solidFill>
                            <a:schemeClr val="bg1"/>
                          </a:solidFill>
                          <a:effectLst/>
                        </a:rPr>
                        <a:t>Numeral de la Circular</a:t>
                      </a:r>
                      <a:endParaRPr lang="es-419" sz="1200" b="1" i="0" u="none" strike="noStrike" dirty="0">
                        <a:solidFill>
                          <a:schemeClr val="bg1"/>
                        </a:solidFill>
                        <a:effectLst/>
                        <a:latin typeface="Arial" panose="020B0604020202020204" pitchFamily="34" charset="0"/>
                      </a:endParaRPr>
                    </a:p>
                  </a:txBody>
                  <a:tcPr marL="9499" marR="9499" marT="9499" marB="0" anchor="ctr">
                    <a:solidFill>
                      <a:schemeClr val="tx1">
                        <a:lumMod val="50000"/>
                        <a:lumOff val="50000"/>
                      </a:schemeClr>
                    </a:solidFill>
                  </a:tcPr>
                </a:tc>
                <a:tc rowSpan="2">
                  <a:txBody>
                    <a:bodyPr/>
                    <a:lstStyle/>
                    <a:p>
                      <a:pPr algn="ctr" fontAlgn="ctr"/>
                      <a:r>
                        <a:rPr lang="es-419" sz="1200" b="1" u="none" strike="noStrike" dirty="0">
                          <a:solidFill>
                            <a:schemeClr val="bg1"/>
                          </a:solidFill>
                          <a:effectLst/>
                        </a:rPr>
                        <a:t>Subtemas</a:t>
                      </a:r>
                      <a:endParaRPr lang="es-419" sz="1200" b="1" i="0" u="none" strike="noStrike" dirty="0">
                        <a:solidFill>
                          <a:schemeClr val="bg1"/>
                        </a:solidFill>
                        <a:effectLst/>
                        <a:latin typeface="Arial" panose="020B0604020202020204" pitchFamily="34" charset="0"/>
                      </a:endParaRPr>
                    </a:p>
                  </a:txBody>
                  <a:tcPr marL="9499" marR="9499" marT="9499" marB="0" anchor="ctr">
                    <a:solidFill>
                      <a:schemeClr val="tx1">
                        <a:lumMod val="50000"/>
                        <a:lumOff val="50000"/>
                      </a:schemeClr>
                    </a:solidFill>
                  </a:tcPr>
                </a:tc>
                <a:tc gridSpan="4">
                  <a:txBody>
                    <a:bodyPr/>
                    <a:lstStyle/>
                    <a:p>
                      <a:pPr algn="ctr" fontAlgn="ctr"/>
                      <a:r>
                        <a:rPr lang="es-419" sz="1200" b="1" u="none" strike="noStrike" dirty="0">
                          <a:solidFill>
                            <a:schemeClr val="bg1"/>
                          </a:solidFill>
                          <a:effectLst/>
                        </a:rPr>
                        <a:t>% Avance a abril de 2024</a:t>
                      </a:r>
                      <a:endParaRPr lang="es-419" sz="1200" b="1" i="0" u="none" strike="noStrike" dirty="0">
                        <a:solidFill>
                          <a:schemeClr val="bg1"/>
                        </a:solidFill>
                        <a:effectLst/>
                        <a:latin typeface="Arial" panose="020B0604020202020204" pitchFamily="34" charset="0"/>
                      </a:endParaRPr>
                    </a:p>
                  </a:txBody>
                  <a:tcPr marL="9499" marR="9499" marT="9499" marB="0" anchor="ctr">
                    <a:solidFill>
                      <a:schemeClr val="tx1">
                        <a:lumMod val="50000"/>
                        <a:lumOff val="50000"/>
                      </a:schemeClr>
                    </a:solidFill>
                  </a:tcPr>
                </a:tc>
                <a:tc hMerge="1">
                  <a:txBody>
                    <a:bodyPr/>
                    <a:lstStyle/>
                    <a:p>
                      <a:endParaRPr lang="es-419"/>
                    </a:p>
                  </a:txBody>
                  <a:tcPr/>
                </a:tc>
                <a:tc hMerge="1">
                  <a:txBody>
                    <a:bodyPr/>
                    <a:lstStyle/>
                    <a:p>
                      <a:endParaRPr lang="es-419"/>
                    </a:p>
                  </a:txBody>
                  <a:tcPr/>
                </a:tc>
                <a:tc hMerge="1">
                  <a:txBody>
                    <a:bodyPr/>
                    <a:lstStyle/>
                    <a:p>
                      <a:endParaRPr lang="es-419"/>
                    </a:p>
                  </a:txBody>
                  <a:tcPr/>
                </a:tc>
                <a:extLst>
                  <a:ext uri="{0D108BD9-81ED-4DB2-BD59-A6C34878D82A}">
                    <a16:rowId xmlns:a16="http://schemas.microsoft.com/office/drawing/2014/main" val="1217490296"/>
                  </a:ext>
                </a:extLst>
              </a:tr>
              <a:tr h="284958">
                <a:tc vMerge="1">
                  <a:txBody>
                    <a:bodyPr/>
                    <a:lstStyle/>
                    <a:p>
                      <a:endParaRPr lang="es-419"/>
                    </a:p>
                  </a:txBody>
                  <a:tcPr/>
                </a:tc>
                <a:tc vMerge="1">
                  <a:txBody>
                    <a:bodyPr/>
                    <a:lstStyle/>
                    <a:p>
                      <a:endParaRPr lang="es-419"/>
                    </a:p>
                  </a:txBody>
                  <a:tcPr/>
                </a:tc>
                <a:tc>
                  <a:txBody>
                    <a:bodyPr/>
                    <a:lstStyle/>
                    <a:p>
                      <a:pPr algn="ctr" fontAlgn="ctr"/>
                      <a:r>
                        <a:rPr lang="es-419" sz="1200" b="1" u="none" strike="noStrike" dirty="0">
                          <a:solidFill>
                            <a:schemeClr val="bg1"/>
                          </a:solidFill>
                          <a:effectLst/>
                        </a:rPr>
                        <a:t>Comfenalco Tolima</a:t>
                      </a:r>
                      <a:endParaRPr lang="es-419" sz="1200" b="1" i="0" u="none" strike="noStrike" dirty="0">
                        <a:solidFill>
                          <a:schemeClr val="bg1"/>
                        </a:solidFill>
                        <a:effectLst/>
                        <a:latin typeface="Arial" panose="020B0604020202020204" pitchFamily="34" charset="0"/>
                      </a:endParaRPr>
                    </a:p>
                  </a:txBody>
                  <a:tcPr marL="9499" marR="9499" marT="9499"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Comfamiliar Huila</a:t>
                      </a:r>
                      <a:endParaRPr lang="es-419" sz="1200" b="1" i="0" u="none" strike="noStrike" dirty="0">
                        <a:solidFill>
                          <a:schemeClr val="bg1"/>
                        </a:solidFill>
                        <a:effectLst/>
                        <a:latin typeface="Arial" panose="020B0604020202020204" pitchFamily="34" charset="0"/>
                      </a:endParaRPr>
                    </a:p>
                  </a:txBody>
                  <a:tcPr marL="9499" marR="9499" marT="9499"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Cafasur</a:t>
                      </a:r>
                      <a:endParaRPr lang="es-419" sz="1200" b="1" i="0" u="none" strike="noStrike" dirty="0">
                        <a:solidFill>
                          <a:schemeClr val="bg1"/>
                        </a:solidFill>
                        <a:effectLst/>
                        <a:latin typeface="Arial" panose="020B0604020202020204" pitchFamily="34" charset="0"/>
                      </a:endParaRPr>
                    </a:p>
                  </a:txBody>
                  <a:tcPr marL="9499" marR="9499" marT="9499"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Comfatolima</a:t>
                      </a:r>
                      <a:endParaRPr lang="es-419" sz="1200" b="1" i="0" u="none" strike="noStrike" dirty="0">
                        <a:solidFill>
                          <a:schemeClr val="bg1"/>
                        </a:solidFill>
                        <a:effectLst/>
                        <a:latin typeface="Arial" panose="020B0604020202020204" pitchFamily="34" charset="0"/>
                      </a:endParaRPr>
                    </a:p>
                  </a:txBody>
                  <a:tcPr marL="9499" marR="9499" marT="9499" marB="0" anchor="ctr">
                    <a:solidFill>
                      <a:schemeClr val="tx1">
                        <a:lumMod val="50000"/>
                        <a:lumOff val="50000"/>
                      </a:schemeClr>
                    </a:solidFill>
                  </a:tcPr>
                </a:tc>
                <a:extLst>
                  <a:ext uri="{0D108BD9-81ED-4DB2-BD59-A6C34878D82A}">
                    <a16:rowId xmlns:a16="http://schemas.microsoft.com/office/drawing/2014/main" val="3862813675"/>
                  </a:ext>
                </a:extLst>
              </a:tr>
              <a:tr h="1139832">
                <a:tc>
                  <a:txBody>
                    <a:bodyPr/>
                    <a:lstStyle/>
                    <a:p>
                      <a:pPr algn="just" fontAlgn="ctr"/>
                      <a:r>
                        <a:rPr lang="es-419" sz="1200" u="none" strike="noStrike" dirty="0">
                          <a:effectLst/>
                        </a:rPr>
                        <a:t>3.3 Procedimiento Interno : Política de gestión de PQRSF</a:t>
                      </a:r>
                      <a:endParaRPr lang="es-419" sz="1200" b="1" i="0" u="none" strike="noStrike" dirty="0">
                        <a:solidFill>
                          <a:srgbClr val="000000"/>
                        </a:solidFill>
                        <a:effectLst/>
                        <a:latin typeface="Arial" panose="020B0604020202020204" pitchFamily="34" charset="0"/>
                      </a:endParaRPr>
                    </a:p>
                  </a:txBody>
                  <a:tcPr marL="9499" marR="9499" marT="9499" marB="0" anchor="ctr">
                    <a:solidFill>
                      <a:schemeClr val="bg1"/>
                    </a:solidFill>
                  </a:tcPr>
                </a:tc>
                <a:tc>
                  <a:txBody>
                    <a:bodyPr/>
                    <a:lstStyle/>
                    <a:p>
                      <a:pPr algn="ctr" fontAlgn="ctr"/>
                      <a:r>
                        <a:rPr lang="es-419" sz="1200" u="none" strike="noStrike" dirty="0">
                          <a:effectLst/>
                        </a:rPr>
                        <a:t>Procesos</a:t>
                      </a:r>
                      <a:endParaRPr lang="es-419" sz="1200" b="1" i="0" u="none" strike="noStrike" dirty="0">
                        <a:solidFill>
                          <a:srgbClr val="000000"/>
                        </a:solidFill>
                        <a:effectLst/>
                        <a:latin typeface="Arial" panose="020B0604020202020204" pitchFamily="34" charset="0"/>
                      </a:endParaRPr>
                    </a:p>
                  </a:txBody>
                  <a:tcPr marL="9499" marR="9499" marT="9499"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9499" marR="9499" marT="9499" marB="0" anchor="ctr">
                    <a:solidFill>
                      <a:schemeClr val="bg1"/>
                    </a:solidFill>
                  </a:tcPr>
                </a:tc>
                <a:tc>
                  <a:txBody>
                    <a:bodyPr/>
                    <a:lstStyle/>
                    <a:p>
                      <a:pPr algn="ctr" fontAlgn="ctr"/>
                      <a:r>
                        <a:rPr lang="es-419" sz="1200" u="none" strike="noStrike" dirty="0">
                          <a:solidFill>
                            <a:schemeClr val="accent1"/>
                          </a:solidFill>
                          <a:effectLst/>
                        </a:rPr>
                        <a:t>80%</a:t>
                      </a:r>
                      <a:endParaRPr lang="es-419" sz="1200" b="0" i="0" u="none" strike="noStrike" dirty="0">
                        <a:solidFill>
                          <a:schemeClr val="accent1"/>
                        </a:solidFill>
                        <a:effectLst/>
                        <a:latin typeface="Arial" panose="020B0604020202020204" pitchFamily="34" charset="0"/>
                      </a:endParaRPr>
                    </a:p>
                  </a:txBody>
                  <a:tcPr marL="9499" marR="9499" marT="9499" marB="0" anchor="ctr">
                    <a:solidFill>
                      <a:schemeClr val="bg1"/>
                    </a:solidFill>
                  </a:tcPr>
                </a:tc>
                <a:tc>
                  <a:txBody>
                    <a:bodyPr/>
                    <a:lstStyle/>
                    <a:p>
                      <a:pPr algn="ctr" fontAlgn="ctr"/>
                      <a:r>
                        <a:rPr lang="es-419" sz="1200" u="none" strike="noStrike" dirty="0">
                          <a:solidFill>
                            <a:schemeClr val="accent1"/>
                          </a:solidFill>
                          <a:effectLst/>
                        </a:rPr>
                        <a:t>85%</a:t>
                      </a:r>
                      <a:endParaRPr lang="es-419" sz="1200" b="0" i="0" u="none" strike="noStrike" dirty="0">
                        <a:solidFill>
                          <a:schemeClr val="accent1"/>
                        </a:solidFill>
                        <a:effectLst/>
                        <a:latin typeface="Arial" panose="020B0604020202020204" pitchFamily="34" charset="0"/>
                      </a:endParaRPr>
                    </a:p>
                  </a:txBody>
                  <a:tcPr marL="9499" marR="9499" marT="9499"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9499" marR="9499" marT="9499" marB="0" anchor="ctr">
                    <a:solidFill>
                      <a:schemeClr val="bg1"/>
                    </a:solidFill>
                  </a:tcPr>
                </a:tc>
                <a:extLst>
                  <a:ext uri="{0D108BD9-81ED-4DB2-BD59-A6C34878D82A}">
                    <a16:rowId xmlns:a16="http://schemas.microsoft.com/office/drawing/2014/main" val="1703667813"/>
                  </a:ext>
                </a:extLst>
              </a:tr>
              <a:tr h="712395">
                <a:tc>
                  <a:txBody>
                    <a:bodyPr/>
                    <a:lstStyle/>
                    <a:p>
                      <a:pPr algn="just" fontAlgn="ctr"/>
                      <a:r>
                        <a:rPr lang="es-419" sz="1200" u="none" strike="noStrike" dirty="0">
                          <a:effectLst/>
                        </a:rPr>
                        <a:t> </a:t>
                      </a:r>
                      <a:endParaRPr lang="es-419" sz="1200" b="1" i="0" u="none" strike="noStrike" dirty="0">
                        <a:solidFill>
                          <a:srgbClr val="000000"/>
                        </a:solidFill>
                        <a:effectLst/>
                        <a:latin typeface="Arial" panose="020B0604020202020204" pitchFamily="34" charset="0"/>
                      </a:endParaRPr>
                    </a:p>
                  </a:txBody>
                  <a:tcPr marL="9499" marR="9499" marT="9499" marB="0" anchor="ctr">
                    <a:solidFill>
                      <a:schemeClr val="bg1"/>
                    </a:solidFill>
                  </a:tcPr>
                </a:tc>
                <a:tc>
                  <a:txBody>
                    <a:bodyPr/>
                    <a:lstStyle/>
                    <a:p>
                      <a:pPr algn="ctr" fontAlgn="ctr"/>
                      <a:endParaRPr lang="es-419" sz="1200" b="1" i="0" u="none" strike="noStrike" dirty="0">
                        <a:solidFill>
                          <a:srgbClr val="000000"/>
                        </a:solidFill>
                        <a:effectLst/>
                        <a:latin typeface="Arial" panose="020B0604020202020204" pitchFamily="34" charset="0"/>
                      </a:endParaRPr>
                    </a:p>
                  </a:txBody>
                  <a:tcPr marL="9499" marR="9499" marT="9499" marB="0" anchor="ctr">
                    <a:solidFill>
                      <a:schemeClr val="bg1"/>
                    </a:solidFill>
                  </a:tcPr>
                </a:tc>
                <a:tc>
                  <a:txBody>
                    <a:bodyPr/>
                    <a:lstStyle/>
                    <a:p>
                      <a:pPr algn="ctr" fontAlgn="ctr"/>
                      <a:r>
                        <a:rPr lang="es-419" sz="1200" u="none" strike="noStrike" dirty="0">
                          <a:effectLst/>
                        </a:rPr>
                        <a:t> </a:t>
                      </a:r>
                      <a:endParaRPr lang="es-419" sz="1200" b="0" i="0" u="none" strike="noStrike" dirty="0">
                        <a:solidFill>
                          <a:srgbClr val="000000"/>
                        </a:solidFill>
                        <a:effectLst/>
                        <a:latin typeface="Arial" panose="020B0604020202020204" pitchFamily="34" charset="0"/>
                      </a:endParaRPr>
                    </a:p>
                  </a:txBody>
                  <a:tcPr marL="9499" marR="9499" marT="9499" marB="0" anchor="ctr">
                    <a:solidFill>
                      <a:schemeClr val="bg1"/>
                    </a:solidFill>
                  </a:tcPr>
                </a:tc>
                <a:tc>
                  <a:txBody>
                    <a:bodyPr/>
                    <a:lstStyle/>
                    <a:p>
                      <a:pPr algn="just" fontAlgn="ctr"/>
                      <a:r>
                        <a:rPr lang="es-ES" sz="1200" u="none" strike="noStrike" dirty="0">
                          <a:effectLst/>
                        </a:rPr>
                        <a:t>Se encuentra en proceso de actualización en el Código de Ética y Buen Gobierno. </a:t>
                      </a:r>
                      <a:endParaRPr lang="es-ES" sz="1200" b="0" i="0" u="none" strike="noStrike" dirty="0">
                        <a:solidFill>
                          <a:srgbClr val="000000"/>
                        </a:solidFill>
                        <a:effectLst/>
                        <a:latin typeface="Arial" panose="020B0604020202020204" pitchFamily="34" charset="0"/>
                      </a:endParaRPr>
                    </a:p>
                  </a:txBody>
                  <a:tcPr marL="9499" marR="9499" marT="9499" marB="0" anchor="ctr">
                    <a:solidFill>
                      <a:schemeClr val="bg1"/>
                    </a:solidFill>
                  </a:tcPr>
                </a:tc>
                <a:tc>
                  <a:txBody>
                    <a:bodyPr/>
                    <a:lstStyle/>
                    <a:p>
                      <a:pPr algn="just" fontAlgn="ctr"/>
                      <a:r>
                        <a:rPr lang="es-ES" sz="1200" u="none" strike="noStrike" dirty="0">
                          <a:effectLst/>
                        </a:rPr>
                        <a:t>Está en elaboración y aprobación para dar cumplimiento a la política de gestión de PQRSF. </a:t>
                      </a:r>
                      <a:endParaRPr lang="es-ES" sz="1200" b="0" i="0" u="none" strike="noStrike" dirty="0">
                        <a:solidFill>
                          <a:srgbClr val="000000"/>
                        </a:solidFill>
                        <a:effectLst/>
                        <a:latin typeface="Arial" panose="020B0604020202020204" pitchFamily="34" charset="0"/>
                      </a:endParaRPr>
                    </a:p>
                  </a:txBody>
                  <a:tcPr marL="9499" marR="9499" marT="9499" marB="0" anchor="ctr">
                    <a:solidFill>
                      <a:schemeClr val="bg1"/>
                    </a:solidFill>
                  </a:tcPr>
                </a:tc>
                <a:tc>
                  <a:txBody>
                    <a:bodyPr/>
                    <a:lstStyle/>
                    <a:p>
                      <a:pPr algn="ctr" fontAlgn="ctr"/>
                      <a:r>
                        <a:rPr lang="es-ES" sz="1200" b="0" i="0" u="none" strike="noStrike" cap="none" dirty="0">
                          <a:solidFill>
                            <a:schemeClr val="dk1"/>
                          </a:solidFill>
                          <a:effectLst/>
                          <a:latin typeface="+mn-lt"/>
                          <a:ea typeface="+mn-ea"/>
                          <a:cs typeface="+mn-cs"/>
                          <a:sym typeface="Arial"/>
                        </a:rPr>
                        <a:t>. </a:t>
                      </a:r>
                      <a:r>
                        <a:rPr lang="es-419" sz="1200" u="none" strike="noStrike" dirty="0">
                          <a:effectLst/>
                        </a:rPr>
                        <a:t> </a:t>
                      </a:r>
                      <a:endParaRPr lang="es-419" sz="1200" b="0" i="0" u="none" strike="noStrike" dirty="0">
                        <a:solidFill>
                          <a:srgbClr val="000000"/>
                        </a:solidFill>
                        <a:effectLst/>
                        <a:latin typeface="Arial" panose="020B0604020202020204" pitchFamily="34" charset="0"/>
                      </a:endParaRPr>
                    </a:p>
                  </a:txBody>
                  <a:tcPr marL="9499" marR="9499" marT="9499" marB="0" anchor="ctr">
                    <a:solidFill>
                      <a:schemeClr val="bg1"/>
                    </a:solidFill>
                  </a:tcPr>
                </a:tc>
                <a:extLst>
                  <a:ext uri="{0D108BD9-81ED-4DB2-BD59-A6C34878D82A}">
                    <a16:rowId xmlns:a16="http://schemas.microsoft.com/office/drawing/2014/main" val="1471944786"/>
                  </a:ext>
                </a:extLst>
              </a:tr>
              <a:tr h="997353">
                <a:tc>
                  <a:txBody>
                    <a:bodyPr/>
                    <a:lstStyle/>
                    <a:p>
                      <a:pPr algn="just" fontAlgn="ctr"/>
                      <a:r>
                        <a:rPr lang="es-ES" sz="1200" u="none" strike="noStrike" dirty="0">
                          <a:effectLst/>
                        </a:rPr>
                        <a:t>3.3.1 Procedimiento Interno: Características de la respuesta</a:t>
                      </a:r>
                      <a:endParaRPr lang="es-ES" sz="1200" b="1" i="0" u="none" strike="noStrike" dirty="0">
                        <a:solidFill>
                          <a:srgbClr val="000000"/>
                        </a:solidFill>
                        <a:effectLst/>
                        <a:latin typeface="Arial" panose="020B0604020202020204" pitchFamily="34" charset="0"/>
                      </a:endParaRPr>
                    </a:p>
                  </a:txBody>
                  <a:tcPr marL="9499" marR="9499" marT="9499" marB="0" anchor="ctr">
                    <a:solidFill>
                      <a:schemeClr val="bg1"/>
                    </a:solidFill>
                  </a:tcPr>
                </a:tc>
                <a:tc>
                  <a:txBody>
                    <a:bodyPr/>
                    <a:lstStyle/>
                    <a:p>
                      <a:pPr algn="ctr" fontAlgn="ctr"/>
                      <a:r>
                        <a:rPr lang="es-419" sz="1200" u="none" strike="noStrike" dirty="0">
                          <a:effectLst/>
                        </a:rPr>
                        <a:t>Procesos</a:t>
                      </a:r>
                      <a:endParaRPr lang="es-419" sz="1200" b="1" i="0" u="none" strike="noStrike" dirty="0">
                        <a:solidFill>
                          <a:srgbClr val="000000"/>
                        </a:solidFill>
                        <a:effectLst/>
                        <a:latin typeface="Arial" panose="020B0604020202020204" pitchFamily="34" charset="0"/>
                      </a:endParaRPr>
                    </a:p>
                  </a:txBody>
                  <a:tcPr marL="9499" marR="9499" marT="9499"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9499" marR="9499" marT="9499" marB="0" anchor="ctr">
                    <a:solidFill>
                      <a:schemeClr val="bg1"/>
                    </a:solidFill>
                  </a:tcPr>
                </a:tc>
                <a:tc>
                  <a:txBody>
                    <a:bodyPr/>
                    <a:lstStyle/>
                    <a:p>
                      <a:pPr algn="ctr" fontAlgn="ctr"/>
                      <a:r>
                        <a:rPr lang="es-419" sz="1200" u="none" strike="noStrike" dirty="0">
                          <a:solidFill>
                            <a:schemeClr val="accent1"/>
                          </a:solidFill>
                          <a:effectLst/>
                        </a:rPr>
                        <a:t>80%</a:t>
                      </a:r>
                      <a:endParaRPr lang="es-419" sz="1200" b="0" i="0" u="none" strike="noStrike" dirty="0">
                        <a:solidFill>
                          <a:schemeClr val="accent1"/>
                        </a:solidFill>
                        <a:effectLst/>
                        <a:latin typeface="Arial" panose="020B0604020202020204" pitchFamily="34" charset="0"/>
                      </a:endParaRPr>
                    </a:p>
                  </a:txBody>
                  <a:tcPr marL="9499" marR="9499" marT="9499"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9499" marR="9499" marT="9499" marB="0" anchor="ctr">
                    <a:solidFill>
                      <a:schemeClr val="bg1"/>
                    </a:solidFill>
                  </a:tcPr>
                </a:tc>
                <a:tc>
                  <a:txBody>
                    <a:bodyPr/>
                    <a:lstStyle/>
                    <a:p>
                      <a:pPr algn="ctr" fontAlgn="ctr"/>
                      <a:r>
                        <a:rPr lang="es-419" sz="1200" u="none" strike="noStrike" dirty="0">
                          <a:effectLst/>
                        </a:rPr>
                        <a:t>100% </a:t>
                      </a:r>
                      <a:endParaRPr lang="es-419" sz="1200" b="0" i="0" u="none" strike="noStrike" dirty="0">
                        <a:solidFill>
                          <a:srgbClr val="000000"/>
                        </a:solidFill>
                        <a:effectLst/>
                        <a:latin typeface="Arial" panose="020B0604020202020204" pitchFamily="34" charset="0"/>
                      </a:endParaRPr>
                    </a:p>
                  </a:txBody>
                  <a:tcPr marL="9499" marR="9499" marT="9499" marB="0" anchor="ctr">
                    <a:solidFill>
                      <a:schemeClr val="bg1"/>
                    </a:solidFill>
                  </a:tcPr>
                </a:tc>
                <a:extLst>
                  <a:ext uri="{0D108BD9-81ED-4DB2-BD59-A6C34878D82A}">
                    <a16:rowId xmlns:a16="http://schemas.microsoft.com/office/drawing/2014/main" val="2903009602"/>
                  </a:ext>
                </a:extLst>
              </a:tr>
              <a:tr h="1282310">
                <a:tc>
                  <a:txBody>
                    <a:bodyPr/>
                    <a:lstStyle/>
                    <a:p>
                      <a:pPr algn="ctr" fontAlgn="ctr"/>
                      <a:endParaRPr lang="es-419" sz="1200" b="1" i="0" u="none" strike="noStrike" dirty="0">
                        <a:solidFill>
                          <a:srgbClr val="000000"/>
                        </a:solidFill>
                        <a:effectLst/>
                        <a:latin typeface="Arial" panose="020B0604020202020204" pitchFamily="34" charset="0"/>
                      </a:endParaRPr>
                    </a:p>
                  </a:txBody>
                  <a:tcPr marL="9499" marR="9499" marT="9499" marB="0" anchor="ctr">
                    <a:solidFill>
                      <a:schemeClr val="bg1"/>
                    </a:solidFill>
                  </a:tcPr>
                </a:tc>
                <a:tc>
                  <a:txBody>
                    <a:bodyPr/>
                    <a:lstStyle/>
                    <a:p>
                      <a:pPr algn="ctr" fontAlgn="ctr"/>
                      <a:r>
                        <a:rPr lang="es-419" sz="1200" u="none" strike="noStrike" dirty="0">
                          <a:effectLst/>
                        </a:rPr>
                        <a:t> </a:t>
                      </a:r>
                      <a:endParaRPr lang="es-419" sz="1200" b="1" i="0" u="none" strike="noStrike" dirty="0">
                        <a:solidFill>
                          <a:srgbClr val="000000"/>
                        </a:solidFill>
                        <a:effectLst/>
                        <a:latin typeface="Arial" panose="020B0604020202020204" pitchFamily="34" charset="0"/>
                      </a:endParaRPr>
                    </a:p>
                  </a:txBody>
                  <a:tcPr marL="9499" marR="9499" marT="9499" marB="0" anchor="ctr">
                    <a:solidFill>
                      <a:schemeClr val="bg1"/>
                    </a:solidFill>
                  </a:tcPr>
                </a:tc>
                <a:tc>
                  <a:txBody>
                    <a:bodyPr/>
                    <a:lstStyle/>
                    <a:p>
                      <a:pPr algn="ctr" fontAlgn="ctr"/>
                      <a:endParaRPr lang="es-419" sz="1200" b="0" i="0" u="none" strike="noStrike" dirty="0">
                        <a:solidFill>
                          <a:srgbClr val="000000"/>
                        </a:solidFill>
                        <a:effectLst/>
                        <a:latin typeface="Arial" panose="020B0604020202020204" pitchFamily="34" charset="0"/>
                      </a:endParaRPr>
                    </a:p>
                  </a:txBody>
                  <a:tcPr marL="9499" marR="9499" marT="9499" marB="0" anchor="ctr">
                    <a:solidFill>
                      <a:schemeClr val="bg1"/>
                    </a:solidFill>
                  </a:tcPr>
                </a:tc>
                <a:tc>
                  <a:txBody>
                    <a:bodyPr/>
                    <a:lstStyle/>
                    <a:p>
                      <a:pPr algn="just" fontAlgn="ctr"/>
                      <a:r>
                        <a:rPr lang="es-ES" sz="1200" u="none" strike="noStrike" dirty="0">
                          <a:effectLst/>
                        </a:rPr>
                        <a:t>Para este año continuaremos con las capacitaciones focalizadas </a:t>
                      </a:r>
                      <a:r>
                        <a:rPr lang="es-ES" sz="1200" u="none" strike="noStrike">
                          <a:effectLst/>
                        </a:rPr>
                        <a:t>de acuerdo con</a:t>
                      </a:r>
                      <a:r>
                        <a:rPr lang="es-ES" sz="1200" u="none" strike="noStrike" dirty="0">
                          <a:effectLst/>
                        </a:rPr>
                        <a:t> los resultados para fortalecer la calidad de las respuestas. </a:t>
                      </a:r>
                      <a:endParaRPr lang="es-ES" sz="1200"/>
                    </a:p>
                  </a:txBody>
                  <a:tcPr marL="9499" marR="9499" marT="9499" marB="0" anchor="ctr">
                    <a:solidFill>
                      <a:schemeClr val="bg1"/>
                    </a:solidFill>
                  </a:tcPr>
                </a:tc>
                <a:tc>
                  <a:txBody>
                    <a:bodyPr/>
                    <a:lstStyle/>
                    <a:p>
                      <a:pPr algn="ctr" fontAlgn="ctr"/>
                      <a:r>
                        <a:rPr lang="es-419" sz="1200" u="none" strike="noStrike" dirty="0">
                          <a:effectLst/>
                        </a:rPr>
                        <a:t> </a:t>
                      </a:r>
                      <a:endParaRPr lang="es-419" sz="1200" b="0" i="0" u="none" strike="noStrike" dirty="0">
                        <a:solidFill>
                          <a:srgbClr val="000000"/>
                        </a:solidFill>
                        <a:effectLst/>
                        <a:latin typeface="Arial" panose="020B0604020202020204" pitchFamily="34" charset="0"/>
                      </a:endParaRPr>
                    </a:p>
                  </a:txBody>
                  <a:tcPr marL="9499" marR="9499" marT="9499" marB="0" anchor="ctr">
                    <a:solidFill>
                      <a:schemeClr val="bg1"/>
                    </a:solidFill>
                  </a:tcPr>
                </a:tc>
                <a:tc>
                  <a:txBody>
                    <a:bodyPr/>
                    <a:lstStyle/>
                    <a:p>
                      <a:pPr algn="ctr" fontAlgn="ctr"/>
                      <a:r>
                        <a:rPr lang="es-419" sz="1200" u="none" strike="noStrike" dirty="0">
                          <a:effectLst/>
                        </a:rPr>
                        <a:t> </a:t>
                      </a:r>
                      <a:endParaRPr lang="es-419" sz="1200" b="0" i="0" u="none" strike="noStrike" dirty="0">
                        <a:solidFill>
                          <a:srgbClr val="000000"/>
                        </a:solidFill>
                        <a:effectLst/>
                        <a:latin typeface="Arial" panose="020B0604020202020204" pitchFamily="34" charset="0"/>
                      </a:endParaRPr>
                    </a:p>
                  </a:txBody>
                  <a:tcPr marL="9499" marR="9499" marT="9499" marB="0" anchor="ctr">
                    <a:solidFill>
                      <a:schemeClr val="bg1"/>
                    </a:solidFill>
                  </a:tcPr>
                </a:tc>
                <a:extLst>
                  <a:ext uri="{0D108BD9-81ED-4DB2-BD59-A6C34878D82A}">
                    <a16:rowId xmlns:a16="http://schemas.microsoft.com/office/drawing/2014/main" val="3599024182"/>
                  </a:ext>
                </a:extLst>
              </a:tr>
            </a:tbl>
          </a:graphicData>
        </a:graphic>
      </p:graphicFrame>
    </p:spTree>
    <p:extLst>
      <p:ext uri="{BB962C8B-B14F-4D97-AF65-F5344CB8AC3E}">
        <p14:creationId xmlns:p14="http://schemas.microsoft.com/office/powerpoint/2010/main" val="920771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pic>
        <p:nvPicPr>
          <p:cNvPr id="91" name="Google Shape;91;g1dee818c1e5_0_2"/>
          <p:cNvPicPr preferRelativeResize="0"/>
          <p:nvPr/>
        </p:nvPicPr>
        <p:blipFill rotWithShape="1">
          <a:blip r:embed="rId3">
            <a:alphaModFix/>
          </a:blip>
          <a:srcRect/>
          <a:stretch/>
        </p:blipFill>
        <p:spPr>
          <a:xfrm>
            <a:off x="0" y="524"/>
            <a:ext cx="11879248" cy="7198251"/>
          </a:xfrm>
          <a:prstGeom prst="rect">
            <a:avLst/>
          </a:prstGeom>
          <a:noFill/>
          <a:ln>
            <a:noFill/>
          </a:ln>
        </p:spPr>
      </p:pic>
      <p:graphicFrame>
        <p:nvGraphicFramePr>
          <p:cNvPr id="2" name="Tabla 1"/>
          <p:cNvGraphicFramePr>
            <a:graphicFrameLocks noGrp="1"/>
          </p:cNvGraphicFramePr>
          <p:nvPr>
            <p:extLst>
              <p:ext uri="{D42A27DB-BD31-4B8C-83A1-F6EECF244321}">
                <p14:modId xmlns:p14="http://schemas.microsoft.com/office/powerpoint/2010/main" val="613923756"/>
              </p:ext>
            </p:extLst>
          </p:nvPr>
        </p:nvGraphicFramePr>
        <p:xfrm>
          <a:off x="562709" y="351694"/>
          <a:ext cx="10750062" cy="5990001"/>
        </p:xfrm>
        <a:graphic>
          <a:graphicData uri="http://schemas.openxmlformats.org/drawingml/2006/table">
            <a:tbl>
              <a:tblPr>
                <a:tableStyleId>{D7AC3CCA-C797-4891-BE02-D94E43425B78}</a:tableStyleId>
              </a:tblPr>
              <a:tblGrid>
                <a:gridCol w="1388897">
                  <a:extLst>
                    <a:ext uri="{9D8B030D-6E8A-4147-A177-3AD203B41FA5}">
                      <a16:colId xmlns:a16="http://schemas.microsoft.com/office/drawing/2014/main" val="1150288166"/>
                    </a:ext>
                  </a:extLst>
                </a:gridCol>
                <a:gridCol w="955717">
                  <a:extLst>
                    <a:ext uri="{9D8B030D-6E8A-4147-A177-3AD203B41FA5}">
                      <a16:colId xmlns:a16="http://schemas.microsoft.com/office/drawing/2014/main" val="1948608370"/>
                    </a:ext>
                  </a:extLst>
                </a:gridCol>
                <a:gridCol w="947071">
                  <a:extLst>
                    <a:ext uri="{9D8B030D-6E8A-4147-A177-3AD203B41FA5}">
                      <a16:colId xmlns:a16="http://schemas.microsoft.com/office/drawing/2014/main" val="3730637971"/>
                    </a:ext>
                  </a:extLst>
                </a:gridCol>
                <a:gridCol w="3138907">
                  <a:extLst>
                    <a:ext uri="{9D8B030D-6E8A-4147-A177-3AD203B41FA5}">
                      <a16:colId xmlns:a16="http://schemas.microsoft.com/office/drawing/2014/main" val="2077759142"/>
                    </a:ext>
                  </a:extLst>
                </a:gridCol>
                <a:gridCol w="1927961">
                  <a:extLst>
                    <a:ext uri="{9D8B030D-6E8A-4147-A177-3AD203B41FA5}">
                      <a16:colId xmlns:a16="http://schemas.microsoft.com/office/drawing/2014/main" val="1645472871"/>
                    </a:ext>
                  </a:extLst>
                </a:gridCol>
                <a:gridCol w="2391509">
                  <a:extLst>
                    <a:ext uri="{9D8B030D-6E8A-4147-A177-3AD203B41FA5}">
                      <a16:colId xmlns:a16="http://schemas.microsoft.com/office/drawing/2014/main" val="3533502271"/>
                    </a:ext>
                  </a:extLst>
                </a:gridCol>
              </a:tblGrid>
              <a:tr h="185555">
                <a:tc rowSpan="2">
                  <a:txBody>
                    <a:bodyPr/>
                    <a:lstStyle/>
                    <a:p>
                      <a:pPr algn="ctr" fontAlgn="ctr"/>
                      <a:r>
                        <a:rPr lang="es-419" sz="1200" b="1" u="none" strike="noStrike" dirty="0">
                          <a:solidFill>
                            <a:schemeClr val="bg1"/>
                          </a:solidFill>
                          <a:effectLst/>
                        </a:rPr>
                        <a:t>Numeral de la Circular</a:t>
                      </a:r>
                      <a:endParaRPr lang="es-419" sz="1200" b="1" i="0" u="none" strike="noStrike" dirty="0">
                        <a:solidFill>
                          <a:schemeClr val="bg1"/>
                        </a:solidFill>
                        <a:effectLst/>
                        <a:latin typeface="Arial" panose="020B0604020202020204" pitchFamily="34" charset="0"/>
                      </a:endParaRPr>
                    </a:p>
                  </a:txBody>
                  <a:tcPr marL="6612" marR="6612" marT="6612" marB="0" anchor="ctr">
                    <a:solidFill>
                      <a:schemeClr val="tx1">
                        <a:lumMod val="50000"/>
                        <a:lumOff val="50000"/>
                      </a:schemeClr>
                    </a:solidFill>
                  </a:tcPr>
                </a:tc>
                <a:tc rowSpan="2">
                  <a:txBody>
                    <a:bodyPr/>
                    <a:lstStyle/>
                    <a:p>
                      <a:pPr algn="ctr" fontAlgn="ctr"/>
                      <a:r>
                        <a:rPr lang="es-419" sz="1200" b="1" u="none" strike="noStrike" dirty="0">
                          <a:solidFill>
                            <a:schemeClr val="bg1"/>
                          </a:solidFill>
                          <a:effectLst/>
                        </a:rPr>
                        <a:t>Subtemas</a:t>
                      </a:r>
                      <a:endParaRPr lang="es-419" sz="1200" b="1" i="0" u="none" strike="noStrike" dirty="0">
                        <a:solidFill>
                          <a:schemeClr val="bg1"/>
                        </a:solidFill>
                        <a:effectLst/>
                        <a:latin typeface="Arial" panose="020B0604020202020204" pitchFamily="34" charset="0"/>
                      </a:endParaRPr>
                    </a:p>
                  </a:txBody>
                  <a:tcPr marL="6612" marR="6612" marT="6612" marB="0" anchor="ctr">
                    <a:solidFill>
                      <a:schemeClr val="tx1">
                        <a:lumMod val="50000"/>
                        <a:lumOff val="50000"/>
                      </a:schemeClr>
                    </a:solidFill>
                  </a:tcPr>
                </a:tc>
                <a:tc gridSpan="4">
                  <a:txBody>
                    <a:bodyPr/>
                    <a:lstStyle/>
                    <a:p>
                      <a:pPr algn="ctr" fontAlgn="ctr"/>
                      <a:r>
                        <a:rPr lang="es-419" sz="1200" b="1" u="none" strike="noStrike" dirty="0">
                          <a:solidFill>
                            <a:schemeClr val="bg1"/>
                          </a:solidFill>
                          <a:effectLst/>
                        </a:rPr>
                        <a:t>% Avance a abril de 2024</a:t>
                      </a:r>
                      <a:endParaRPr lang="es-419" sz="1200" b="1" i="0" u="none" strike="noStrike" dirty="0">
                        <a:solidFill>
                          <a:schemeClr val="bg1"/>
                        </a:solidFill>
                        <a:effectLst/>
                        <a:latin typeface="Arial" panose="020B0604020202020204" pitchFamily="34" charset="0"/>
                      </a:endParaRPr>
                    </a:p>
                  </a:txBody>
                  <a:tcPr marL="6612" marR="6612" marT="6612" marB="0" anchor="ctr">
                    <a:solidFill>
                      <a:schemeClr val="tx1">
                        <a:lumMod val="50000"/>
                        <a:lumOff val="50000"/>
                      </a:schemeClr>
                    </a:solidFill>
                  </a:tcPr>
                </a:tc>
                <a:tc hMerge="1">
                  <a:txBody>
                    <a:bodyPr/>
                    <a:lstStyle/>
                    <a:p>
                      <a:endParaRPr lang="es-419"/>
                    </a:p>
                  </a:txBody>
                  <a:tcPr/>
                </a:tc>
                <a:tc hMerge="1">
                  <a:txBody>
                    <a:bodyPr/>
                    <a:lstStyle/>
                    <a:p>
                      <a:endParaRPr lang="es-419"/>
                    </a:p>
                  </a:txBody>
                  <a:tcPr/>
                </a:tc>
                <a:tc hMerge="1">
                  <a:txBody>
                    <a:bodyPr/>
                    <a:lstStyle/>
                    <a:p>
                      <a:endParaRPr lang="es-419"/>
                    </a:p>
                  </a:txBody>
                  <a:tcPr/>
                </a:tc>
                <a:extLst>
                  <a:ext uri="{0D108BD9-81ED-4DB2-BD59-A6C34878D82A}">
                    <a16:rowId xmlns:a16="http://schemas.microsoft.com/office/drawing/2014/main" val="3594464517"/>
                  </a:ext>
                </a:extLst>
              </a:tr>
              <a:tr h="364635">
                <a:tc vMerge="1">
                  <a:txBody>
                    <a:bodyPr/>
                    <a:lstStyle/>
                    <a:p>
                      <a:endParaRPr lang="es-419"/>
                    </a:p>
                  </a:txBody>
                  <a:tcPr/>
                </a:tc>
                <a:tc vMerge="1">
                  <a:txBody>
                    <a:bodyPr/>
                    <a:lstStyle/>
                    <a:p>
                      <a:endParaRPr lang="es-419"/>
                    </a:p>
                  </a:txBody>
                  <a:tcPr/>
                </a:tc>
                <a:tc>
                  <a:txBody>
                    <a:bodyPr/>
                    <a:lstStyle/>
                    <a:p>
                      <a:pPr algn="ctr" fontAlgn="ctr"/>
                      <a:r>
                        <a:rPr lang="es-419" sz="1200" b="1" u="none" strike="noStrike" dirty="0">
                          <a:solidFill>
                            <a:schemeClr val="bg1"/>
                          </a:solidFill>
                          <a:effectLst/>
                        </a:rPr>
                        <a:t>Comfenalco Tolima</a:t>
                      </a:r>
                      <a:endParaRPr lang="es-419" sz="1200" b="1" i="0" u="none" strike="noStrike" dirty="0">
                        <a:solidFill>
                          <a:schemeClr val="bg1"/>
                        </a:solidFill>
                        <a:effectLst/>
                        <a:latin typeface="Arial" panose="020B0604020202020204" pitchFamily="34" charset="0"/>
                      </a:endParaRPr>
                    </a:p>
                  </a:txBody>
                  <a:tcPr marL="6612" marR="6612" marT="6612"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Comfamiliar Huila</a:t>
                      </a:r>
                      <a:endParaRPr lang="es-419" sz="1200" b="1" i="0" u="none" strike="noStrike" dirty="0">
                        <a:solidFill>
                          <a:schemeClr val="bg1"/>
                        </a:solidFill>
                        <a:effectLst/>
                        <a:latin typeface="Arial" panose="020B0604020202020204" pitchFamily="34" charset="0"/>
                      </a:endParaRPr>
                    </a:p>
                  </a:txBody>
                  <a:tcPr marL="6612" marR="6612" marT="6612"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Cafasur</a:t>
                      </a:r>
                      <a:endParaRPr lang="es-419" sz="1200" b="1" i="0" u="none" strike="noStrike" dirty="0">
                        <a:solidFill>
                          <a:schemeClr val="bg1"/>
                        </a:solidFill>
                        <a:effectLst/>
                        <a:latin typeface="Arial" panose="020B0604020202020204" pitchFamily="34" charset="0"/>
                      </a:endParaRPr>
                    </a:p>
                  </a:txBody>
                  <a:tcPr marL="6612" marR="6612" marT="6612"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Comfatolima</a:t>
                      </a:r>
                      <a:endParaRPr lang="es-419" sz="1200" b="1" i="0" u="none" strike="noStrike" dirty="0">
                        <a:solidFill>
                          <a:schemeClr val="bg1"/>
                        </a:solidFill>
                        <a:effectLst/>
                        <a:latin typeface="Arial" panose="020B0604020202020204" pitchFamily="34" charset="0"/>
                      </a:endParaRPr>
                    </a:p>
                  </a:txBody>
                  <a:tcPr marL="6612" marR="6612" marT="6612" marB="0" anchor="ctr">
                    <a:solidFill>
                      <a:schemeClr val="tx1">
                        <a:lumMod val="50000"/>
                        <a:lumOff val="50000"/>
                      </a:schemeClr>
                    </a:solidFill>
                  </a:tcPr>
                </a:tc>
                <a:extLst>
                  <a:ext uri="{0D108BD9-81ED-4DB2-BD59-A6C34878D82A}">
                    <a16:rowId xmlns:a16="http://schemas.microsoft.com/office/drawing/2014/main" val="3369901882"/>
                  </a:ext>
                </a:extLst>
              </a:tr>
              <a:tr h="701228">
                <a:tc>
                  <a:txBody>
                    <a:bodyPr/>
                    <a:lstStyle/>
                    <a:p>
                      <a:pPr algn="just" fontAlgn="ctr"/>
                      <a:r>
                        <a:rPr lang="es-ES" sz="1200" u="none" strike="noStrike" dirty="0">
                          <a:effectLst/>
                        </a:rPr>
                        <a:t>3.4 Lenguaje Claro e Incluyente</a:t>
                      </a:r>
                      <a:endParaRPr lang="es-ES" sz="1200" b="1"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algn="ctr" fontAlgn="ctr"/>
                      <a:r>
                        <a:rPr lang="es-419" sz="1200" u="none" strike="noStrike" dirty="0">
                          <a:effectLst/>
                        </a:rPr>
                        <a:t>Procesos</a:t>
                      </a:r>
                      <a:endParaRPr lang="es-419" sz="1200" b="1"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algn="ctr" fontAlgn="ctr"/>
                      <a:r>
                        <a:rPr lang="es-419" sz="1200" u="none" strike="noStrike" dirty="0">
                          <a:solidFill>
                            <a:schemeClr val="accent1"/>
                          </a:solidFill>
                          <a:effectLst/>
                        </a:rPr>
                        <a:t>80%</a:t>
                      </a:r>
                      <a:endParaRPr lang="es-419" sz="1200" b="0" i="0" u="none" strike="noStrike" dirty="0">
                        <a:solidFill>
                          <a:schemeClr val="accent1"/>
                        </a:solidFill>
                        <a:effectLst/>
                        <a:latin typeface="Arial" panose="020B0604020202020204" pitchFamily="34" charset="0"/>
                      </a:endParaRPr>
                    </a:p>
                  </a:txBody>
                  <a:tcPr marL="6612" marR="6612" marT="6612"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algn="ctr" fontAlgn="ctr"/>
                      <a:r>
                        <a:rPr lang="es-419" sz="1200" u="none" strike="noStrike" dirty="0">
                          <a:effectLst/>
                        </a:rPr>
                        <a:t> 100%</a:t>
                      </a:r>
                      <a:endParaRPr lang="es-419" sz="1200" b="0" i="0" u="none" strike="noStrike" dirty="0">
                        <a:solidFill>
                          <a:srgbClr val="000000"/>
                        </a:solidFill>
                        <a:effectLst/>
                        <a:latin typeface="Arial" panose="020B0604020202020204" pitchFamily="34" charset="0"/>
                      </a:endParaRPr>
                    </a:p>
                  </a:txBody>
                  <a:tcPr marL="6612" marR="6612" marT="6612" marB="0" anchor="ctr">
                    <a:solidFill>
                      <a:schemeClr val="bg1"/>
                    </a:solidFill>
                  </a:tcPr>
                </a:tc>
                <a:extLst>
                  <a:ext uri="{0D108BD9-81ED-4DB2-BD59-A6C34878D82A}">
                    <a16:rowId xmlns:a16="http://schemas.microsoft.com/office/drawing/2014/main" val="1969551715"/>
                  </a:ext>
                </a:extLst>
              </a:tr>
              <a:tr h="934972">
                <a:tc>
                  <a:txBody>
                    <a:bodyPr/>
                    <a:lstStyle/>
                    <a:p>
                      <a:pPr algn="just" fontAlgn="ctr"/>
                      <a:r>
                        <a:rPr lang="es-419" sz="1200" u="none" strike="noStrike" dirty="0">
                          <a:effectLst/>
                        </a:rPr>
                        <a:t> </a:t>
                      </a:r>
                      <a:endParaRPr lang="es-419" sz="1200" b="1"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algn="ctr" fontAlgn="ctr"/>
                      <a:endParaRPr lang="es-419" sz="1200" b="1"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algn="ctr" fontAlgn="ctr"/>
                      <a:r>
                        <a:rPr lang="es-419" sz="1200" u="none" strike="noStrike" dirty="0">
                          <a:effectLst/>
                        </a:rPr>
                        <a:t> </a:t>
                      </a:r>
                      <a:endParaRPr lang="es-419" sz="1200" b="0"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algn="just" fontAlgn="ctr"/>
                      <a:endParaRPr lang="es-ES" sz="1200" u="none" strike="noStrike" dirty="0">
                        <a:effectLst/>
                      </a:endParaRPr>
                    </a:p>
                    <a:p>
                      <a:pPr algn="just" fontAlgn="ctr"/>
                      <a:r>
                        <a:rPr lang="es-ES" sz="1200" u="none" strike="noStrike" dirty="0">
                          <a:effectLst/>
                        </a:rPr>
                        <a:t>Para este año continuaremos con las capacitaciones focalizadas de acuerdo con los resultados para fortalecer la calidad de las respuestas. </a:t>
                      </a:r>
                      <a:endParaRPr lang="es-ES" sz="1200" b="0"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algn="ctr" fontAlgn="ctr"/>
                      <a:r>
                        <a:rPr lang="es-419" sz="1200" u="none" strike="noStrike" dirty="0">
                          <a:effectLst/>
                        </a:rPr>
                        <a:t> </a:t>
                      </a:r>
                      <a:endParaRPr lang="es-419" sz="1200" b="0"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algn="ctr" fontAlgn="ctr"/>
                      <a:endParaRPr lang="es-419" sz="1200" b="0" i="0" u="none" strike="noStrike" dirty="0">
                        <a:solidFill>
                          <a:srgbClr val="000000"/>
                        </a:solidFill>
                        <a:effectLst/>
                        <a:latin typeface="Arial" panose="020B0604020202020204" pitchFamily="34" charset="0"/>
                      </a:endParaRPr>
                    </a:p>
                  </a:txBody>
                  <a:tcPr marL="6612" marR="6612" marT="6612" marB="0" anchor="ctr">
                    <a:solidFill>
                      <a:schemeClr val="bg1"/>
                    </a:solidFill>
                  </a:tcPr>
                </a:tc>
                <a:extLst>
                  <a:ext uri="{0D108BD9-81ED-4DB2-BD59-A6C34878D82A}">
                    <a16:rowId xmlns:a16="http://schemas.microsoft.com/office/drawing/2014/main" val="3433550542"/>
                  </a:ext>
                </a:extLst>
              </a:tr>
              <a:tr h="752641">
                <a:tc>
                  <a:txBody>
                    <a:bodyPr/>
                    <a:lstStyle/>
                    <a:p>
                      <a:pPr algn="just" fontAlgn="ctr"/>
                      <a:r>
                        <a:rPr lang="es-ES" sz="1200" u="none" strike="noStrike" dirty="0">
                          <a:effectLst/>
                        </a:rPr>
                        <a:t>3.5 Términos de respuesta a las peticiones presentadas por los trabajadores, afiliados y usuarios</a:t>
                      </a:r>
                      <a:endParaRPr lang="es-ES" sz="1200" b="1"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algn="ctr" fontAlgn="ctr"/>
                      <a:r>
                        <a:rPr lang="es-419" sz="1200" u="none" strike="noStrike" dirty="0">
                          <a:effectLst/>
                        </a:rPr>
                        <a:t>Procesos</a:t>
                      </a:r>
                      <a:endParaRPr lang="es-419" sz="1200" b="1"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algn="ctr" fontAlgn="ctr"/>
                      <a:r>
                        <a:rPr lang="es-419" sz="1200" u="none" strike="noStrike" dirty="0">
                          <a:solidFill>
                            <a:schemeClr val="accent1"/>
                          </a:solidFill>
                          <a:effectLst/>
                        </a:rPr>
                        <a:t>85%</a:t>
                      </a:r>
                      <a:endParaRPr lang="es-419" sz="1200" b="0" i="0" u="none" strike="noStrike" dirty="0">
                        <a:solidFill>
                          <a:schemeClr val="accent1"/>
                        </a:solidFill>
                        <a:effectLst/>
                        <a:latin typeface="Arial" panose="020B0604020202020204" pitchFamily="34" charset="0"/>
                      </a:endParaRPr>
                    </a:p>
                  </a:txBody>
                  <a:tcPr marL="6612" marR="6612" marT="6612"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algn="ctr" fontAlgn="ctr"/>
                      <a:r>
                        <a:rPr lang="es-419" sz="1200" u="none" strike="noStrike" dirty="0">
                          <a:effectLst/>
                        </a:rPr>
                        <a:t>100% </a:t>
                      </a:r>
                      <a:endParaRPr lang="es-419" sz="1200" b="0" i="0" u="none" strike="noStrike" dirty="0">
                        <a:solidFill>
                          <a:srgbClr val="000000"/>
                        </a:solidFill>
                        <a:effectLst/>
                        <a:latin typeface="Arial" panose="020B0604020202020204" pitchFamily="34" charset="0"/>
                      </a:endParaRPr>
                    </a:p>
                  </a:txBody>
                  <a:tcPr marL="6612" marR="6612" marT="6612" marB="0" anchor="ctr">
                    <a:solidFill>
                      <a:schemeClr val="bg1"/>
                    </a:solidFill>
                  </a:tcPr>
                </a:tc>
                <a:extLst>
                  <a:ext uri="{0D108BD9-81ED-4DB2-BD59-A6C34878D82A}">
                    <a16:rowId xmlns:a16="http://schemas.microsoft.com/office/drawing/2014/main" val="3530900005"/>
                  </a:ext>
                </a:extLst>
              </a:tr>
              <a:tr h="934972">
                <a:tc>
                  <a:txBody>
                    <a:bodyPr/>
                    <a:lstStyle/>
                    <a:p>
                      <a:pPr algn="just" fontAlgn="ctr"/>
                      <a:r>
                        <a:rPr lang="es-419" sz="1200" u="none" strike="noStrike" dirty="0">
                          <a:effectLst/>
                        </a:rPr>
                        <a:t> </a:t>
                      </a:r>
                      <a:endParaRPr lang="es-419" sz="1200" b="1"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algn="ctr" fontAlgn="ctr"/>
                      <a:endParaRPr lang="es-419" sz="1200" b="1"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algn="ctr" fontAlgn="ctr"/>
                      <a:endParaRPr lang="es-419" sz="1200" b="0"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lvl="0" algn="just">
                        <a:buNone/>
                      </a:pPr>
                      <a:endParaRPr lang="es-ES" sz="1200" b="0" i="0" u="none" strike="noStrike" noProof="0" dirty="0">
                        <a:solidFill>
                          <a:srgbClr val="000000"/>
                        </a:solidFill>
                        <a:effectLst/>
                        <a:latin typeface="+mn-lt"/>
                      </a:endParaRPr>
                    </a:p>
                    <a:p>
                      <a:pPr lvl="0" algn="just">
                        <a:buNone/>
                      </a:pPr>
                      <a:r>
                        <a:rPr lang="es-ES" sz="1200" b="0" i="0" u="none" strike="noStrike" noProof="0" dirty="0">
                          <a:solidFill>
                            <a:srgbClr val="000000"/>
                          </a:solidFill>
                          <a:effectLst/>
                          <a:latin typeface="+mn-lt"/>
                        </a:rPr>
                        <a:t>Para este año continuaremos socializando el Informe PQRSF trimestral a la  Alta Dirección, con la gestión preventiva y controles internos para dar alcance. </a:t>
                      </a:r>
                      <a:endParaRPr lang="es-ES" sz="1200" dirty="0"/>
                    </a:p>
                  </a:txBody>
                  <a:tcPr marL="6612" marR="6612" marT="6612" marB="0" anchor="ctr">
                    <a:solidFill>
                      <a:schemeClr val="bg1"/>
                    </a:solidFill>
                  </a:tcPr>
                </a:tc>
                <a:tc>
                  <a:txBody>
                    <a:bodyPr/>
                    <a:lstStyle/>
                    <a:p>
                      <a:pPr algn="ctr" fontAlgn="ctr"/>
                      <a:r>
                        <a:rPr lang="es-419" sz="1200" u="none" strike="noStrike" dirty="0">
                          <a:effectLst/>
                        </a:rPr>
                        <a:t> </a:t>
                      </a:r>
                      <a:endParaRPr lang="es-419" sz="1200" b="0"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algn="ctr" fontAlgn="ctr"/>
                      <a:endParaRPr lang="es-419" sz="1200" b="0" i="0" u="none" strike="noStrike" dirty="0">
                        <a:solidFill>
                          <a:srgbClr val="000000"/>
                        </a:solidFill>
                        <a:effectLst/>
                        <a:latin typeface="Arial" panose="020B0604020202020204" pitchFamily="34" charset="0"/>
                      </a:endParaRPr>
                    </a:p>
                  </a:txBody>
                  <a:tcPr marL="6612" marR="6612" marT="6612" marB="0" anchor="ctr">
                    <a:solidFill>
                      <a:schemeClr val="bg1"/>
                    </a:solidFill>
                  </a:tcPr>
                </a:tc>
                <a:extLst>
                  <a:ext uri="{0D108BD9-81ED-4DB2-BD59-A6C34878D82A}">
                    <a16:rowId xmlns:a16="http://schemas.microsoft.com/office/drawing/2014/main" val="2328000799"/>
                  </a:ext>
                </a:extLst>
              </a:tr>
              <a:tr h="818101">
                <a:tc>
                  <a:txBody>
                    <a:bodyPr/>
                    <a:lstStyle/>
                    <a:p>
                      <a:pPr algn="just" fontAlgn="ctr"/>
                      <a:r>
                        <a:rPr lang="es-ES" sz="1200" u="none" strike="noStrike" dirty="0">
                          <a:effectLst/>
                        </a:rPr>
                        <a:t>3.6 Términos de respuesta a los requerimientos de la Superintendencia</a:t>
                      </a:r>
                      <a:endParaRPr lang="es-ES" sz="1200" b="1"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algn="ctr" fontAlgn="ctr"/>
                      <a:r>
                        <a:rPr lang="es-419" sz="1200" u="none" strike="noStrike" dirty="0">
                          <a:effectLst/>
                        </a:rPr>
                        <a:t>Procesos</a:t>
                      </a:r>
                      <a:endParaRPr lang="es-419" sz="1200" b="1"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algn="ctr" fontAlgn="ctr"/>
                      <a:r>
                        <a:rPr lang="es-419" sz="1200" u="none" strike="noStrike" dirty="0">
                          <a:solidFill>
                            <a:schemeClr val="accent1"/>
                          </a:solidFill>
                          <a:effectLst/>
                        </a:rPr>
                        <a:t>80%</a:t>
                      </a:r>
                      <a:endParaRPr lang="es-419" sz="1200" b="0" i="0" u="none" strike="noStrike" dirty="0">
                        <a:solidFill>
                          <a:schemeClr val="accent1"/>
                        </a:solidFill>
                        <a:effectLst/>
                        <a:latin typeface="Arial" panose="020B0604020202020204" pitchFamily="34" charset="0"/>
                      </a:endParaRPr>
                    </a:p>
                  </a:txBody>
                  <a:tcPr marL="6612" marR="6612" marT="6612"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algn="ctr" fontAlgn="ctr"/>
                      <a:r>
                        <a:rPr lang="es-419" sz="1200" u="none" strike="noStrike" dirty="0">
                          <a:effectLst/>
                        </a:rPr>
                        <a:t>100% </a:t>
                      </a:r>
                      <a:endParaRPr lang="es-419" sz="1200" b="0" i="0" u="none" strike="noStrike" dirty="0">
                        <a:solidFill>
                          <a:srgbClr val="000000"/>
                        </a:solidFill>
                        <a:effectLst/>
                        <a:latin typeface="Arial" panose="020B0604020202020204" pitchFamily="34" charset="0"/>
                      </a:endParaRPr>
                    </a:p>
                  </a:txBody>
                  <a:tcPr marL="6612" marR="6612" marT="6612" marB="0" anchor="ctr">
                    <a:solidFill>
                      <a:schemeClr val="bg1"/>
                    </a:solidFill>
                  </a:tcPr>
                </a:tc>
                <a:extLst>
                  <a:ext uri="{0D108BD9-81ED-4DB2-BD59-A6C34878D82A}">
                    <a16:rowId xmlns:a16="http://schemas.microsoft.com/office/drawing/2014/main" val="1935859939"/>
                  </a:ext>
                </a:extLst>
              </a:tr>
              <a:tr h="934972">
                <a:tc>
                  <a:txBody>
                    <a:bodyPr/>
                    <a:lstStyle/>
                    <a:p>
                      <a:pPr algn="just" fontAlgn="ctr"/>
                      <a:r>
                        <a:rPr lang="es-419" sz="1200" u="none" strike="noStrike" dirty="0">
                          <a:effectLst/>
                        </a:rPr>
                        <a:t> </a:t>
                      </a:r>
                      <a:endParaRPr lang="es-419" sz="1200" b="1"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algn="ctr" fontAlgn="ctr"/>
                      <a:endParaRPr lang="es-419" sz="1200" b="1"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algn="ctr" fontAlgn="ctr"/>
                      <a:endParaRPr lang="es-419" sz="1200" b="0"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lvl="0" algn="just">
                        <a:lnSpc>
                          <a:spcPct val="100000"/>
                        </a:lnSpc>
                        <a:spcBef>
                          <a:spcPts val="0"/>
                        </a:spcBef>
                        <a:spcAft>
                          <a:spcPts val="0"/>
                        </a:spcAft>
                        <a:buNone/>
                      </a:pPr>
                      <a:endParaRPr lang="es-ES" sz="1200" b="0" i="0" u="none" strike="noStrike" noProof="0" dirty="0">
                        <a:effectLst/>
                        <a:latin typeface="+mn-lt"/>
                      </a:endParaRPr>
                    </a:p>
                    <a:p>
                      <a:pPr lvl="0" algn="just">
                        <a:lnSpc>
                          <a:spcPct val="100000"/>
                        </a:lnSpc>
                        <a:spcBef>
                          <a:spcPts val="0"/>
                        </a:spcBef>
                        <a:spcAft>
                          <a:spcPts val="0"/>
                        </a:spcAft>
                        <a:buNone/>
                      </a:pPr>
                      <a:r>
                        <a:rPr lang="es-ES" sz="1200" b="0" i="0" u="none" strike="noStrike" noProof="0" dirty="0">
                          <a:effectLst/>
                          <a:latin typeface="+mn-lt"/>
                        </a:rPr>
                        <a:t>Para este año continuaremos con las capacitaciones focalizadas de acuerdo con los resultados para fortalecer la calidad de las respuestas. </a:t>
                      </a:r>
                    </a:p>
                  </a:txBody>
                  <a:tcPr marL="6612" marR="6612" marT="6612" marB="0" anchor="ctr">
                    <a:solidFill>
                      <a:schemeClr val="bg1"/>
                    </a:solidFill>
                  </a:tcPr>
                </a:tc>
                <a:tc>
                  <a:txBody>
                    <a:bodyPr/>
                    <a:lstStyle/>
                    <a:p>
                      <a:pPr algn="ctr" fontAlgn="ctr"/>
                      <a:r>
                        <a:rPr lang="es-419" sz="1200" u="none" strike="noStrike" dirty="0">
                          <a:effectLst/>
                        </a:rPr>
                        <a:t> </a:t>
                      </a:r>
                      <a:endParaRPr lang="es-419" sz="1200" b="0" i="0" u="none" strike="noStrike" dirty="0">
                        <a:solidFill>
                          <a:srgbClr val="000000"/>
                        </a:solidFill>
                        <a:effectLst/>
                        <a:latin typeface="Arial" panose="020B0604020202020204" pitchFamily="34" charset="0"/>
                      </a:endParaRPr>
                    </a:p>
                  </a:txBody>
                  <a:tcPr marL="6612" marR="6612" marT="6612" marB="0" anchor="ctr">
                    <a:solidFill>
                      <a:schemeClr val="bg1"/>
                    </a:solidFill>
                  </a:tcPr>
                </a:tc>
                <a:tc>
                  <a:txBody>
                    <a:bodyPr/>
                    <a:lstStyle/>
                    <a:p>
                      <a:pPr algn="ctr" fontAlgn="ctr"/>
                      <a:r>
                        <a:rPr lang="es-419" sz="1200" u="none" strike="noStrike" dirty="0">
                          <a:effectLst/>
                        </a:rPr>
                        <a:t> </a:t>
                      </a:r>
                      <a:endParaRPr lang="es-419" sz="1200" b="0" i="0" u="none" strike="noStrike" dirty="0">
                        <a:solidFill>
                          <a:srgbClr val="000000"/>
                        </a:solidFill>
                        <a:effectLst/>
                        <a:latin typeface="Arial" panose="020B0604020202020204" pitchFamily="34" charset="0"/>
                      </a:endParaRPr>
                    </a:p>
                  </a:txBody>
                  <a:tcPr marL="6612" marR="6612" marT="6612" marB="0" anchor="ctr">
                    <a:solidFill>
                      <a:schemeClr val="bg1"/>
                    </a:solidFill>
                  </a:tcPr>
                </a:tc>
                <a:extLst>
                  <a:ext uri="{0D108BD9-81ED-4DB2-BD59-A6C34878D82A}">
                    <a16:rowId xmlns:a16="http://schemas.microsoft.com/office/drawing/2014/main" val="3590869028"/>
                  </a:ext>
                </a:extLst>
              </a:tr>
            </a:tbl>
          </a:graphicData>
        </a:graphic>
      </p:graphicFrame>
    </p:spTree>
    <p:extLst>
      <p:ext uri="{BB962C8B-B14F-4D97-AF65-F5344CB8AC3E}">
        <p14:creationId xmlns:p14="http://schemas.microsoft.com/office/powerpoint/2010/main" val="2534694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pic>
        <p:nvPicPr>
          <p:cNvPr id="91" name="Google Shape;91;g1dee818c1e5_0_2"/>
          <p:cNvPicPr preferRelativeResize="0"/>
          <p:nvPr/>
        </p:nvPicPr>
        <p:blipFill rotWithShape="1">
          <a:blip r:embed="rId3">
            <a:alphaModFix/>
          </a:blip>
          <a:srcRect/>
          <a:stretch/>
        </p:blipFill>
        <p:spPr>
          <a:xfrm>
            <a:off x="0" y="524"/>
            <a:ext cx="11879248" cy="7198251"/>
          </a:xfrm>
          <a:prstGeom prst="rect">
            <a:avLst/>
          </a:prstGeom>
          <a:noFill/>
          <a:ln>
            <a:noFill/>
          </a:ln>
        </p:spPr>
      </p:pic>
      <p:graphicFrame>
        <p:nvGraphicFramePr>
          <p:cNvPr id="2" name="Tabla 1"/>
          <p:cNvGraphicFramePr>
            <a:graphicFrameLocks noGrp="1"/>
          </p:cNvGraphicFramePr>
          <p:nvPr>
            <p:extLst>
              <p:ext uri="{D42A27DB-BD31-4B8C-83A1-F6EECF244321}">
                <p14:modId xmlns:p14="http://schemas.microsoft.com/office/powerpoint/2010/main" val="2884344681"/>
              </p:ext>
            </p:extLst>
          </p:nvPr>
        </p:nvGraphicFramePr>
        <p:xfrm>
          <a:off x="586154" y="504092"/>
          <a:ext cx="10609385" cy="5282559"/>
        </p:xfrm>
        <a:graphic>
          <a:graphicData uri="http://schemas.openxmlformats.org/drawingml/2006/table">
            <a:tbl>
              <a:tblPr>
                <a:tableStyleId>{D7AC3CCA-C797-4891-BE02-D94E43425B78}</a:tableStyleId>
              </a:tblPr>
              <a:tblGrid>
                <a:gridCol w="1370721">
                  <a:extLst>
                    <a:ext uri="{9D8B030D-6E8A-4147-A177-3AD203B41FA5}">
                      <a16:colId xmlns:a16="http://schemas.microsoft.com/office/drawing/2014/main" val="3536332336"/>
                    </a:ext>
                  </a:extLst>
                </a:gridCol>
                <a:gridCol w="786325">
                  <a:extLst>
                    <a:ext uri="{9D8B030D-6E8A-4147-A177-3AD203B41FA5}">
                      <a16:colId xmlns:a16="http://schemas.microsoft.com/office/drawing/2014/main" val="731367023"/>
                    </a:ext>
                  </a:extLst>
                </a:gridCol>
                <a:gridCol w="1606062">
                  <a:extLst>
                    <a:ext uri="{9D8B030D-6E8A-4147-A177-3AD203B41FA5}">
                      <a16:colId xmlns:a16="http://schemas.microsoft.com/office/drawing/2014/main" val="1555507726"/>
                    </a:ext>
                  </a:extLst>
                </a:gridCol>
                <a:gridCol w="2583332">
                  <a:extLst>
                    <a:ext uri="{9D8B030D-6E8A-4147-A177-3AD203B41FA5}">
                      <a16:colId xmlns:a16="http://schemas.microsoft.com/office/drawing/2014/main" val="3437336002"/>
                    </a:ext>
                  </a:extLst>
                </a:gridCol>
                <a:gridCol w="1965221">
                  <a:extLst>
                    <a:ext uri="{9D8B030D-6E8A-4147-A177-3AD203B41FA5}">
                      <a16:colId xmlns:a16="http://schemas.microsoft.com/office/drawing/2014/main" val="2580187572"/>
                    </a:ext>
                  </a:extLst>
                </a:gridCol>
                <a:gridCol w="2297724">
                  <a:extLst>
                    <a:ext uri="{9D8B030D-6E8A-4147-A177-3AD203B41FA5}">
                      <a16:colId xmlns:a16="http://schemas.microsoft.com/office/drawing/2014/main" val="511997695"/>
                    </a:ext>
                  </a:extLst>
                </a:gridCol>
              </a:tblGrid>
              <a:tr h="254386">
                <a:tc rowSpan="2">
                  <a:txBody>
                    <a:bodyPr/>
                    <a:lstStyle/>
                    <a:p>
                      <a:pPr algn="ctr" fontAlgn="ctr"/>
                      <a:r>
                        <a:rPr lang="es-419" sz="1200" b="1" u="none" strike="noStrike" dirty="0">
                          <a:solidFill>
                            <a:schemeClr val="bg1"/>
                          </a:solidFill>
                          <a:effectLst/>
                        </a:rPr>
                        <a:t>Numeral de la Circular</a:t>
                      </a:r>
                      <a:endParaRPr lang="es-419" sz="1200" b="1" i="0" u="none" strike="noStrike" dirty="0">
                        <a:solidFill>
                          <a:schemeClr val="bg1"/>
                        </a:solidFill>
                        <a:effectLst/>
                        <a:latin typeface="Arial" panose="020B0604020202020204" pitchFamily="34" charset="0"/>
                      </a:endParaRPr>
                    </a:p>
                  </a:txBody>
                  <a:tcPr marL="8686" marR="8686" marT="8686" marB="0" anchor="ctr">
                    <a:solidFill>
                      <a:schemeClr val="tx1">
                        <a:lumMod val="50000"/>
                        <a:lumOff val="50000"/>
                      </a:schemeClr>
                    </a:solidFill>
                  </a:tcPr>
                </a:tc>
                <a:tc rowSpan="2">
                  <a:txBody>
                    <a:bodyPr/>
                    <a:lstStyle/>
                    <a:p>
                      <a:pPr algn="ctr" fontAlgn="ctr"/>
                      <a:r>
                        <a:rPr lang="es-419" sz="1200" b="1" u="none" strike="noStrike" dirty="0">
                          <a:solidFill>
                            <a:schemeClr val="bg1"/>
                          </a:solidFill>
                          <a:effectLst/>
                        </a:rPr>
                        <a:t>Subtemas</a:t>
                      </a:r>
                      <a:endParaRPr lang="es-419" sz="1200" b="1" i="0" u="none" strike="noStrike" dirty="0">
                        <a:solidFill>
                          <a:schemeClr val="bg1"/>
                        </a:solidFill>
                        <a:effectLst/>
                        <a:latin typeface="Arial" panose="020B0604020202020204" pitchFamily="34" charset="0"/>
                      </a:endParaRPr>
                    </a:p>
                  </a:txBody>
                  <a:tcPr marL="8686" marR="8686" marT="8686" marB="0" anchor="ctr">
                    <a:solidFill>
                      <a:schemeClr val="tx1">
                        <a:lumMod val="50000"/>
                        <a:lumOff val="50000"/>
                      </a:schemeClr>
                    </a:solidFill>
                  </a:tcPr>
                </a:tc>
                <a:tc gridSpan="4">
                  <a:txBody>
                    <a:bodyPr/>
                    <a:lstStyle/>
                    <a:p>
                      <a:pPr algn="ctr" fontAlgn="ctr"/>
                      <a:r>
                        <a:rPr lang="es-419" sz="1200" b="1" u="none" strike="noStrike" dirty="0">
                          <a:solidFill>
                            <a:schemeClr val="bg1"/>
                          </a:solidFill>
                          <a:effectLst/>
                        </a:rPr>
                        <a:t>% Avance a abril de 2024</a:t>
                      </a:r>
                      <a:endParaRPr lang="es-419" sz="1200" b="1" i="0" u="none" strike="noStrike" dirty="0">
                        <a:solidFill>
                          <a:schemeClr val="bg1"/>
                        </a:solidFill>
                        <a:effectLst/>
                        <a:latin typeface="Arial" panose="020B0604020202020204" pitchFamily="34" charset="0"/>
                      </a:endParaRPr>
                    </a:p>
                  </a:txBody>
                  <a:tcPr marL="8686" marR="8686" marT="8686" marB="0" anchor="ctr">
                    <a:solidFill>
                      <a:schemeClr val="tx1">
                        <a:lumMod val="50000"/>
                        <a:lumOff val="50000"/>
                      </a:schemeClr>
                    </a:solidFill>
                  </a:tcPr>
                </a:tc>
                <a:tc hMerge="1">
                  <a:txBody>
                    <a:bodyPr/>
                    <a:lstStyle/>
                    <a:p>
                      <a:endParaRPr lang="es-419"/>
                    </a:p>
                  </a:txBody>
                  <a:tcPr/>
                </a:tc>
                <a:tc hMerge="1">
                  <a:txBody>
                    <a:bodyPr/>
                    <a:lstStyle/>
                    <a:p>
                      <a:endParaRPr lang="es-419"/>
                    </a:p>
                  </a:txBody>
                  <a:tcPr/>
                </a:tc>
                <a:tc hMerge="1">
                  <a:txBody>
                    <a:bodyPr/>
                    <a:lstStyle/>
                    <a:p>
                      <a:endParaRPr lang="es-419"/>
                    </a:p>
                  </a:txBody>
                  <a:tcPr/>
                </a:tc>
                <a:extLst>
                  <a:ext uri="{0D108BD9-81ED-4DB2-BD59-A6C34878D82A}">
                    <a16:rowId xmlns:a16="http://schemas.microsoft.com/office/drawing/2014/main" val="1444129036"/>
                  </a:ext>
                </a:extLst>
              </a:tr>
              <a:tr h="497240">
                <a:tc vMerge="1">
                  <a:txBody>
                    <a:bodyPr/>
                    <a:lstStyle/>
                    <a:p>
                      <a:endParaRPr lang="es-419"/>
                    </a:p>
                  </a:txBody>
                  <a:tcPr/>
                </a:tc>
                <a:tc vMerge="1">
                  <a:txBody>
                    <a:bodyPr/>
                    <a:lstStyle/>
                    <a:p>
                      <a:endParaRPr lang="es-419"/>
                    </a:p>
                  </a:txBody>
                  <a:tcPr/>
                </a:tc>
                <a:tc>
                  <a:txBody>
                    <a:bodyPr/>
                    <a:lstStyle/>
                    <a:p>
                      <a:pPr algn="ctr" fontAlgn="ctr"/>
                      <a:r>
                        <a:rPr lang="es-419" sz="1200" b="1" u="none" strike="noStrike" dirty="0">
                          <a:solidFill>
                            <a:schemeClr val="bg1"/>
                          </a:solidFill>
                          <a:effectLst/>
                        </a:rPr>
                        <a:t>Comfenalco Tolima</a:t>
                      </a:r>
                      <a:endParaRPr lang="es-419" sz="1200" b="1" i="0" u="none" strike="noStrike" dirty="0">
                        <a:solidFill>
                          <a:schemeClr val="bg1"/>
                        </a:solidFill>
                        <a:effectLst/>
                        <a:latin typeface="Arial" panose="020B0604020202020204" pitchFamily="34" charset="0"/>
                      </a:endParaRPr>
                    </a:p>
                  </a:txBody>
                  <a:tcPr marL="8686" marR="8686" marT="8686"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Comfamiliar Huila</a:t>
                      </a:r>
                      <a:endParaRPr lang="es-419" sz="1200" b="1" i="0" u="none" strike="noStrike" dirty="0">
                        <a:solidFill>
                          <a:schemeClr val="bg1"/>
                        </a:solidFill>
                        <a:effectLst/>
                        <a:latin typeface="Arial" panose="020B0604020202020204" pitchFamily="34" charset="0"/>
                      </a:endParaRPr>
                    </a:p>
                  </a:txBody>
                  <a:tcPr marL="8686" marR="8686" marT="8686"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Cafasur</a:t>
                      </a:r>
                      <a:endParaRPr lang="es-419" sz="1200" b="1" i="0" u="none" strike="noStrike" dirty="0">
                        <a:solidFill>
                          <a:schemeClr val="bg1"/>
                        </a:solidFill>
                        <a:effectLst/>
                        <a:latin typeface="Arial" panose="020B0604020202020204" pitchFamily="34" charset="0"/>
                      </a:endParaRPr>
                    </a:p>
                  </a:txBody>
                  <a:tcPr marL="8686" marR="8686" marT="8686"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Comfatolima</a:t>
                      </a:r>
                      <a:endParaRPr lang="es-419" sz="1200" b="1" i="0" u="none" strike="noStrike" dirty="0">
                        <a:solidFill>
                          <a:schemeClr val="bg1"/>
                        </a:solidFill>
                        <a:effectLst/>
                        <a:latin typeface="Arial" panose="020B0604020202020204" pitchFamily="34" charset="0"/>
                      </a:endParaRPr>
                    </a:p>
                  </a:txBody>
                  <a:tcPr marL="8686" marR="8686" marT="8686" marB="0" anchor="ctr">
                    <a:solidFill>
                      <a:schemeClr val="tx1">
                        <a:lumMod val="50000"/>
                        <a:lumOff val="50000"/>
                      </a:schemeClr>
                    </a:solidFill>
                  </a:tcPr>
                </a:tc>
                <a:extLst>
                  <a:ext uri="{0D108BD9-81ED-4DB2-BD59-A6C34878D82A}">
                    <a16:rowId xmlns:a16="http://schemas.microsoft.com/office/drawing/2014/main" val="3069087829"/>
                  </a:ext>
                </a:extLst>
              </a:tr>
              <a:tr h="865080">
                <a:tc>
                  <a:txBody>
                    <a:bodyPr/>
                    <a:lstStyle/>
                    <a:p>
                      <a:pPr algn="just" fontAlgn="ctr"/>
                      <a:r>
                        <a:rPr lang="es-419" sz="1200" u="none" strike="noStrike" dirty="0">
                          <a:effectLst/>
                        </a:rPr>
                        <a:t>3.7 Informes a la alta dirección</a:t>
                      </a:r>
                      <a:endParaRPr lang="es-419" sz="1200" b="1" i="0" u="none" strike="noStrike" dirty="0">
                        <a:solidFill>
                          <a:srgbClr val="000000"/>
                        </a:solidFill>
                        <a:effectLst/>
                        <a:latin typeface="Arial" panose="020B0604020202020204" pitchFamily="34" charset="0"/>
                      </a:endParaRPr>
                    </a:p>
                  </a:txBody>
                  <a:tcPr marL="8686" marR="8686" marT="8686" marB="0" anchor="ctr">
                    <a:solidFill>
                      <a:schemeClr val="bg1"/>
                    </a:solidFill>
                  </a:tcPr>
                </a:tc>
                <a:tc>
                  <a:txBody>
                    <a:bodyPr/>
                    <a:lstStyle/>
                    <a:p>
                      <a:pPr algn="ctr" fontAlgn="ctr"/>
                      <a:r>
                        <a:rPr lang="es-419" sz="1200" u="none" strike="noStrike" dirty="0">
                          <a:effectLst/>
                        </a:rPr>
                        <a:t>Procesos</a:t>
                      </a:r>
                      <a:endParaRPr lang="es-419" sz="1200" b="1" i="0" u="none" strike="noStrike" dirty="0">
                        <a:solidFill>
                          <a:srgbClr val="000000"/>
                        </a:solidFill>
                        <a:effectLst/>
                        <a:latin typeface="Arial" panose="020B0604020202020204" pitchFamily="34" charset="0"/>
                      </a:endParaRPr>
                    </a:p>
                  </a:txBody>
                  <a:tcPr marL="8686" marR="8686" marT="8686"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8686" marR="8686" marT="8686"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8686" marR="8686" marT="8686"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8686" marR="8686" marT="8686" marB="0" anchor="ctr">
                    <a:solidFill>
                      <a:schemeClr val="bg1"/>
                    </a:solidFill>
                  </a:tcPr>
                </a:tc>
                <a:tc>
                  <a:txBody>
                    <a:bodyPr/>
                    <a:lstStyle/>
                    <a:p>
                      <a:pPr algn="ctr" fontAlgn="ctr"/>
                      <a:r>
                        <a:rPr lang="es-419" sz="1200" u="none" strike="noStrike" dirty="0">
                          <a:effectLst/>
                        </a:rPr>
                        <a:t> 100%</a:t>
                      </a:r>
                      <a:endParaRPr lang="es-419" sz="1200" b="0" i="0" u="none" strike="noStrike" dirty="0">
                        <a:solidFill>
                          <a:srgbClr val="000000"/>
                        </a:solidFill>
                        <a:effectLst/>
                        <a:latin typeface="Arial" panose="020B0604020202020204" pitchFamily="34" charset="0"/>
                      </a:endParaRPr>
                    </a:p>
                  </a:txBody>
                  <a:tcPr marL="8686" marR="8686" marT="8686" marB="0" anchor="ctr">
                    <a:solidFill>
                      <a:schemeClr val="bg1"/>
                    </a:solidFill>
                  </a:tcPr>
                </a:tc>
                <a:extLst>
                  <a:ext uri="{0D108BD9-81ED-4DB2-BD59-A6C34878D82A}">
                    <a16:rowId xmlns:a16="http://schemas.microsoft.com/office/drawing/2014/main" val="4114961208"/>
                  </a:ext>
                </a:extLst>
              </a:tr>
              <a:tr h="1468648">
                <a:tc>
                  <a:txBody>
                    <a:bodyPr/>
                    <a:lstStyle/>
                    <a:p>
                      <a:pPr algn="just" fontAlgn="ctr"/>
                      <a:r>
                        <a:rPr lang="es-ES" sz="1200" u="none" strike="noStrike" dirty="0">
                          <a:effectLst/>
                        </a:rPr>
                        <a:t>3.8 Medidas de accesibilidad e inclusión para personas con discapacidad y población LGTBI</a:t>
                      </a:r>
                      <a:endParaRPr lang="es-ES" sz="1200" b="1" i="0" u="none" strike="noStrike" dirty="0">
                        <a:solidFill>
                          <a:srgbClr val="000000"/>
                        </a:solidFill>
                        <a:effectLst/>
                        <a:latin typeface="Arial" panose="020B0604020202020204" pitchFamily="34" charset="0"/>
                      </a:endParaRPr>
                    </a:p>
                  </a:txBody>
                  <a:tcPr marL="8686" marR="8686" marT="8686" marB="0" anchor="ctr">
                    <a:solidFill>
                      <a:schemeClr val="bg1"/>
                    </a:solidFill>
                  </a:tcPr>
                </a:tc>
                <a:tc>
                  <a:txBody>
                    <a:bodyPr/>
                    <a:lstStyle/>
                    <a:p>
                      <a:pPr algn="ctr" fontAlgn="ctr"/>
                      <a:r>
                        <a:rPr lang="es-419" sz="1200" u="none" strike="noStrike" dirty="0">
                          <a:effectLst/>
                        </a:rPr>
                        <a:t>Procesos</a:t>
                      </a:r>
                      <a:endParaRPr lang="es-419" sz="1200" b="1" i="0" u="none" strike="noStrike" dirty="0">
                        <a:solidFill>
                          <a:srgbClr val="000000"/>
                        </a:solidFill>
                        <a:effectLst/>
                        <a:latin typeface="Arial" panose="020B0604020202020204" pitchFamily="34" charset="0"/>
                      </a:endParaRPr>
                    </a:p>
                  </a:txBody>
                  <a:tcPr marL="8686" marR="8686" marT="8686" marB="0" anchor="ctr">
                    <a:solidFill>
                      <a:schemeClr val="bg1"/>
                    </a:solidFill>
                  </a:tcPr>
                </a:tc>
                <a:tc>
                  <a:txBody>
                    <a:bodyPr/>
                    <a:lstStyle/>
                    <a:p>
                      <a:pPr algn="ctr" fontAlgn="ctr"/>
                      <a:r>
                        <a:rPr lang="es-419" sz="1200" u="none" strike="noStrike" dirty="0">
                          <a:solidFill>
                            <a:schemeClr val="accent1"/>
                          </a:solidFill>
                          <a:effectLst/>
                        </a:rPr>
                        <a:t>90%</a:t>
                      </a:r>
                      <a:endParaRPr lang="es-419" sz="1200" b="0" i="0" u="none" strike="noStrike" dirty="0">
                        <a:solidFill>
                          <a:schemeClr val="accent1"/>
                        </a:solidFill>
                        <a:effectLst/>
                        <a:latin typeface="Arial" panose="020B0604020202020204" pitchFamily="34" charset="0"/>
                      </a:endParaRPr>
                    </a:p>
                  </a:txBody>
                  <a:tcPr marL="8686" marR="8686" marT="8686" marB="0" anchor="ctr">
                    <a:solidFill>
                      <a:schemeClr val="bg1"/>
                    </a:solidFill>
                  </a:tcPr>
                </a:tc>
                <a:tc>
                  <a:txBody>
                    <a:bodyPr/>
                    <a:lstStyle/>
                    <a:p>
                      <a:pPr algn="ctr" fontAlgn="ctr"/>
                      <a:r>
                        <a:rPr lang="es-419" sz="1200" u="none" strike="noStrike" dirty="0">
                          <a:solidFill>
                            <a:schemeClr val="accent1"/>
                          </a:solidFill>
                          <a:effectLst/>
                        </a:rPr>
                        <a:t>80%</a:t>
                      </a:r>
                      <a:endParaRPr lang="es-419" sz="1200" b="0" i="0" u="none" strike="noStrike" dirty="0">
                        <a:solidFill>
                          <a:schemeClr val="accent1"/>
                        </a:solidFill>
                        <a:effectLst/>
                        <a:latin typeface="Arial" panose="020B0604020202020204" pitchFamily="34" charset="0"/>
                      </a:endParaRPr>
                    </a:p>
                  </a:txBody>
                  <a:tcPr marL="8686" marR="8686" marT="8686"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8686" marR="8686" marT="8686" marB="0" anchor="ctr">
                    <a:solidFill>
                      <a:schemeClr val="bg1"/>
                    </a:solidFill>
                  </a:tcPr>
                </a:tc>
                <a:tc>
                  <a:txBody>
                    <a:bodyPr/>
                    <a:lstStyle/>
                    <a:p>
                      <a:pPr algn="ctr" fontAlgn="ctr"/>
                      <a:r>
                        <a:rPr lang="es-419" sz="1200" u="none" strike="noStrike" dirty="0">
                          <a:effectLst/>
                        </a:rPr>
                        <a:t>100% </a:t>
                      </a:r>
                      <a:endParaRPr lang="es-419" sz="1200" b="0" i="0" u="none" strike="noStrike" dirty="0">
                        <a:solidFill>
                          <a:srgbClr val="000000"/>
                        </a:solidFill>
                        <a:effectLst/>
                        <a:latin typeface="Arial" panose="020B0604020202020204" pitchFamily="34" charset="0"/>
                      </a:endParaRPr>
                    </a:p>
                  </a:txBody>
                  <a:tcPr marL="8686" marR="8686" marT="8686" marB="0" anchor="ctr">
                    <a:solidFill>
                      <a:schemeClr val="bg1"/>
                    </a:solidFill>
                  </a:tcPr>
                </a:tc>
                <a:extLst>
                  <a:ext uri="{0D108BD9-81ED-4DB2-BD59-A6C34878D82A}">
                    <a16:rowId xmlns:a16="http://schemas.microsoft.com/office/drawing/2014/main" val="2564851879"/>
                  </a:ext>
                </a:extLst>
              </a:tr>
              <a:tr h="2197205">
                <a:tc>
                  <a:txBody>
                    <a:bodyPr/>
                    <a:lstStyle/>
                    <a:p>
                      <a:pPr algn="l" fontAlgn="ctr"/>
                      <a:endParaRPr lang="es-419" sz="1200" b="1" i="0" u="none" strike="noStrike" dirty="0">
                        <a:solidFill>
                          <a:srgbClr val="000000"/>
                        </a:solidFill>
                        <a:effectLst/>
                        <a:latin typeface="Arial" panose="020B0604020202020204" pitchFamily="34" charset="0"/>
                      </a:endParaRPr>
                    </a:p>
                  </a:txBody>
                  <a:tcPr marL="8686" marR="8686" marT="8686" marB="0" anchor="ctr">
                    <a:solidFill>
                      <a:schemeClr val="bg1"/>
                    </a:solidFill>
                  </a:tcPr>
                </a:tc>
                <a:tc>
                  <a:txBody>
                    <a:bodyPr/>
                    <a:lstStyle/>
                    <a:p>
                      <a:pPr algn="ctr" fontAlgn="ctr"/>
                      <a:endParaRPr lang="es-419" sz="1200" b="1" i="0" u="none" strike="noStrike" dirty="0">
                        <a:solidFill>
                          <a:srgbClr val="000000"/>
                        </a:solidFill>
                        <a:effectLst/>
                        <a:latin typeface="Arial" panose="020B0604020202020204" pitchFamily="34" charset="0"/>
                      </a:endParaRPr>
                    </a:p>
                  </a:txBody>
                  <a:tcPr marL="8686" marR="8686" marT="8686" marB="0" anchor="ctr">
                    <a:solidFill>
                      <a:schemeClr val="bg1"/>
                    </a:solidFill>
                  </a:tcPr>
                </a:tc>
                <a:tc>
                  <a:txBody>
                    <a:bodyPr/>
                    <a:lstStyle/>
                    <a:p>
                      <a:pPr algn="just" fontAlgn="ctr"/>
                      <a:r>
                        <a:rPr lang="es-ES" sz="1200" u="none" strike="noStrike" dirty="0">
                          <a:effectLst/>
                        </a:rPr>
                        <a:t>La Caja capacita constantemente al personal de la Caja.</a:t>
                      </a:r>
                      <a:endParaRPr lang="es-ES" sz="1200" b="0" i="0" u="none" strike="noStrike" dirty="0">
                        <a:solidFill>
                          <a:srgbClr val="000000"/>
                        </a:solidFill>
                        <a:effectLst/>
                        <a:latin typeface="Arial" panose="020B0604020202020204" pitchFamily="34" charset="0"/>
                      </a:endParaRPr>
                    </a:p>
                  </a:txBody>
                  <a:tcPr marL="8686" marR="8686" marT="8686" marB="0" anchor="ctr">
                    <a:solidFill>
                      <a:schemeClr val="bg1"/>
                    </a:solidFill>
                  </a:tcPr>
                </a:tc>
                <a:tc>
                  <a:txBody>
                    <a:bodyPr/>
                    <a:lstStyle/>
                    <a:p>
                      <a:pPr algn="just" fontAlgn="ctr"/>
                      <a:r>
                        <a:rPr lang="es-ES" sz="1200" u="none" strike="noStrike" dirty="0">
                          <a:effectLst/>
                        </a:rPr>
                        <a:t>La guía y protocolo corporativo se encuentran pendientes de actualización y publicación en medios internos, para este año. </a:t>
                      </a:r>
                      <a:endParaRPr lang="es-ES" sz="1200" b="0" i="0" u="none" strike="noStrike" dirty="0">
                        <a:solidFill>
                          <a:srgbClr val="000000"/>
                        </a:solidFill>
                        <a:effectLst/>
                        <a:latin typeface="Arial" panose="020B0604020202020204" pitchFamily="34" charset="0"/>
                      </a:endParaRPr>
                    </a:p>
                  </a:txBody>
                  <a:tcPr marL="8686" marR="8686" marT="8686" marB="0" anchor="ctr">
                    <a:solidFill>
                      <a:schemeClr val="bg1"/>
                    </a:solidFill>
                  </a:tcPr>
                </a:tc>
                <a:tc>
                  <a:txBody>
                    <a:bodyPr/>
                    <a:lstStyle/>
                    <a:p>
                      <a:pPr algn="ctr" fontAlgn="ctr"/>
                      <a:r>
                        <a:rPr lang="es-419" sz="1200" u="none" strike="noStrike" dirty="0">
                          <a:effectLst/>
                        </a:rPr>
                        <a:t> </a:t>
                      </a:r>
                      <a:endParaRPr lang="es-419" sz="1200" b="0" i="0" u="none" strike="noStrike" dirty="0">
                        <a:solidFill>
                          <a:srgbClr val="000000"/>
                        </a:solidFill>
                        <a:effectLst/>
                        <a:latin typeface="Arial" panose="020B0604020202020204" pitchFamily="34" charset="0"/>
                      </a:endParaRPr>
                    </a:p>
                  </a:txBody>
                  <a:tcPr marL="8686" marR="8686" marT="8686" marB="0" anchor="ctr">
                    <a:solidFill>
                      <a:schemeClr val="bg1"/>
                    </a:solidFill>
                  </a:tcPr>
                </a:tc>
                <a:tc>
                  <a:txBody>
                    <a:bodyPr/>
                    <a:lstStyle/>
                    <a:p>
                      <a:pPr algn="ctr" fontAlgn="ctr"/>
                      <a:r>
                        <a:rPr lang="es-419" sz="1200" u="none" strike="noStrike" dirty="0">
                          <a:effectLst/>
                        </a:rPr>
                        <a:t> </a:t>
                      </a:r>
                      <a:endParaRPr lang="es-419" sz="1200" b="0" i="0" u="none" strike="noStrike" dirty="0">
                        <a:solidFill>
                          <a:srgbClr val="000000"/>
                        </a:solidFill>
                        <a:effectLst/>
                        <a:latin typeface="Arial" panose="020B0604020202020204" pitchFamily="34" charset="0"/>
                      </a:endParaRPr>
                    </a:p>
                  </a:txBody>
                  <a:tcPr marL="8686" marR="8686" marT="8686" marB="0" anchor="ctr">
                    <a:solidFill>
                      <a:schemeClr val="bg1"/>
                    </a:solidFill>
                  </a:tcPr>
                </a:tc>
                <a:extLst>
                  <a:ext uri="{0D108BD9-81ED-4DB2-BD59-A6C34878D82A}">
                    <a16:rowId xmlns:a16="http://schemas.microsoft.com/office/drawing/2014/main" val="1736095718"/>
                  </a:ext>
                </a:extLst>
              </a:tr>
            </a:tbl>
          </a:graphicData>
        </a:graphic>
      </p:graphicFrame>
    </p:spTree>
    <p:extLst>
      <p:ext uri="{BB962C8B-B14F-4D97-AF65-F5344CB8AC3E}">
        <p14:creationId xmlns:p14="http://schemas.microsoft.com/office/powerpoint/2010/main" val="3000924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pic>
        <p:nvPicPr>
          <p:cNvPr id="91" name="Google Shape;91;g1dee818c1e5_0_2"/>
          <p:cNvPicPr preferRelativeResize="0"/>
          <p:nvPr/>
        </p:nvPicPr>
        <p:blipFill rotWithShape="1">
          <a:blip r:embed="rId3">
            <a:alphaModFix/>
          </a:blip>
          <a:srcRect/>
          <a:stretch/>
        </p:blipFill>
        <p:spPr>
          <a:xfrm>
            <a:off x="0" y="524"/>
            <a:ext cx="11879248" cy="7198251"/>
          </a:xfrm>
          <a:prstGeom prst="rect">
            <a:avLst/>
          </a:prstGeom>
          <a:noFill/>
          <a:ln>
            <a:noFill/>
          </a:ln>
        </p:spPr>
      </p:pic>
      <p:graphicFrame>
        <p:nvGraphicFramePr>
          <p:cNvPr id="2" name="Tabla 1"/>
          <p:cNvGraphicFramePr>
            <a:graphicFrameLocks noGrp="1"/>
          </p:cNvGraphicFramePr>
          <p:nvPr>
            <p:extLst>
              <p:ext uri="{D42A27DB-BD31-4B8C-83A1-F6EECF244321}">
                <p14:modId xmlns:p14="http://schemas.microsoft.com/office/powerpoint/2010/main" val="4160787648"/>
              </p:ext>
            </p:extLst>
          </p:nvPr>
        </p:nvGraphicFramePr>
        <p:xfrm>
          <a:off x="222738" y="158262"/>
          <a:ext cx="11254155" cy="6421362"/>
        </p:xfrm>
        <a:graphic>
          <a:graphicData uri="http://schemas.openxmlformats.org/drawingml/2006/table">
            <a:tbl>
              <a:tblPr>
                <a:tableStyleId>{D7AC3CCA-C797-4891-BE02-D94E43425B78}</a:tableStyleId>
              </a:tblPr>
              <a:tblGrid>
                <a:gridCol w="1454025">
                  <a:extLst>
                    <a:ext uri="{9D8B030D-6E8A-4147-A177-3AD203B41FA5}">
                      <a16:colId xmlns:a16="http://schemas.microsoft.com/office/drawing/2014/main" val="2459418593"/>
                    </a:ext>
                  </a:extLst>
                </a:gridCol>
                <a:gridCol w="1242283">
                  <a:extLst>
                    <a:ext uri="{9D8B030D-6E8A-4147-A177-3AD203B41FA5}">
                      <a16:colId xmlns:a16="http://schemas.microsoft.com/office/drawing/2014/main" val="641950671"/>
                    </a:ext>
                  </a:extLst>
                </a:gridCol>
                <a:gridCol w="1781908">
                  <a:extLst>
                    <a:ext uri="{9D8B030D-6E8A-4147-A177-3AD203B41FA5}">
                      <a16:colId xmlns:a16="http://schemas.microsoft.com/office/drawing/2014/main" val="4025592432"/>
                    </a:ext>
                  </a:extLst>
                </a:gridCol>
                <a:gridCol w="1992923">
                  <a:extLst>
                    <a:ext uri="{9D8B030D-6E8A-4147-A177-3AD203B41FA5}">
                      <a16:colId xmlns:a16="http://schemas.microsoft.com/office/drawing/2014/main" val="2455675141"/>
                    </a:ext>
                  </a:extLst>
                </a:gridCol>
                <a:gridCol w="2508738">
                  <a:extLst>
                    <a:ext uri="{9D8B030D-6E8A-4147-A177-3AD203B41FA5}">
                      <a16:colId xmlns:a16="http://schemas.microsoft.com/office/drawing/2014/main" val="1270342397"/>
                    </a:ext>
                  </a:extLst>
                </a:gridCol>
                <a:gridCol w="2274278">
                  <a:extLst>
                    <a:ext uri="{9D8B030D-6E8A-4147-A177-3AD203B41FA5}">
                      <a16:colId xmlns:a16="http://schemas.microsoft.com/office/drawing/2014/main" val="2631667226"/>
                    </a:ext>
                  </a:extLst>
                </a:gridCol>
              </a:tblGrid>
              <a:tr h="161280">
                <a:tc rowSpan="2">
                  <a:txBody>
                    <a:bodyPr/>
                    <a:lstStyle/>
                    <a:p>
                      <a:pPr algn="ctr" fontAlgn="ctr"/>
                      <a:r>
                        <a:rPr lang="es-419" sz="1200" b="1" u="none" strike="noStrike" dirty="0">
                          <a:solidFill>
                            <a:schemeClr val="bg1"/>
                          </a:solidFill>
                          <a:effectLst/>
                        </a:rPr>
                        <a:t>Numeral de la Circular</a:t>
                      </a:r>
                      <a:endParaRPr lang="es-419" sz="1200" b="1" i="0" u="none" strike="noStrike" dirty="0">
                        <a:solidFill>
                          <a:schemeClr val="bg1"/>
                        </a:solidFill>
                        <a:effectLst/>
                        <a:latin typeface="Arial" panose="020B0604020202020204" pitchFamily="34" charset="0"/>
                      </a:endParaRPr>
                    </a:p>
                  </a:txBody>
                  <a:tcPr marL="7417" marR="7417" marT="7417" marB="0" anchor="ctr">
                    <a:solidFill>
                      <a:schemeClr val="tx1">
                        <a:lumMod val="50000"/>
                        <a:lumOff val="50000"/>
                      </a:schemeClr>
                    </a:solidFill>
                  </a:tcPr>
                </a:tc>
                <a:tc rowSpan="2">
                  <a:txBody>
                    <a:bodyPr/>
                    <a:lstStyle/>
                    <a:p>
                      <a:pPr algn="ctr" fontAlgn="ctr"/>
                      <a:r>
                        <a:rPr lang="es-419" sz="1200" b="1" u="none" strike="noStrike" dirty="0">
                          <a:solidFill>
                            <a:schemeClr val="bg1"/>
                          </a:solidFill>
                          <a:effectLst/>
                        </a:rPr>
                        <a:t>Subtemas</a:t>
                      </a:r>
                      <a:endParaRPr lang="es-419" sz="1200" b="1" i="0" u="none" strike="noStrike" dirty="0">
                        <a:solidFill>
                          <a:schemeClr val="bg1"/>
                        </a:solidFill>
                        <a:effectLst/>
                        <a:latin typeface="Arial" panose="020B0604020202020204" pitchFamily="34" charset="0"/>
                      </a:endParaRPr>
                    </a:p>
                  </a:txBody>
                  <a:tcPr marL="7417" marR="7417" marT="7417" marB="0" anchor="ctr">
                    <a:solidFill>
                      <a:schemeClr val="tx1">
                        <a:lumMod val="50000"/>
                        <a:lumOff val="50000"/>
                      </a:schemeClr>
                    </a:solidFill>
                  </a:tcPr>
                </a:tc>
                <a:tc gridSpan="4">
                  <a:txBody>
                    <a:bodyPr/>
                    <a:lstStyle/>
                    <a:p>
                      <a:pPr algn="ctr" fontAlgn="ctr"/>
                      <a:r>
                        <a:rPr lang="es-419" sz="1200" b="1" u="none" strike="noStrike" dirty="0">
                          <a:solidFill>
                            <a:schemeClr val="bg1"/>
                          </a:solidFill>
                          <a:effectLst/>
                        </a:rPr>
                        <a:t>% Avance a abril de 2024</a:t>
                      </a:r>
                      <a:endParaRPr lang="es-419" sz="1200" b="1" i="0" u="none" strike="noStrike" dirty="0">
                        <a:solidFill>
                          <a:schemeClr val="bg1"/>
                        </a:solidFill>
                        <a:effectLst/>
                        <a:latin typeface="Arial" panose="020B0604020202020204" pitchFamily="34" charset="0"/>
                      </a:endParaRPr>
                    </a:p>
                  </a:txBody>
                  <a:tcPr marL="7417" marR="7417" marT="7417" marB="0" anchor="ctr">
                    <a:solidFill>
                      <a:schemeClr val="tx1">
                        <a:lumMod val="50000"/>
                        <a:lumOff val="50000"/>
                      </a:schemeClr>
                    </a:solidFill>
                  </a:tcPr>
                </a:tc>
                <a:tc hMerge="1">
                  <a:txBody>
                    <a:bodyPr/>
                    <a:lstStyle/>
                    <a:p>
                      <a:endParaRPr lang="es-419"/>
                    </a:p>
                  </a:txBody>
                  <a:tcPr/>
                </a:tc>
                <a:tc hMerge="1">
                  <a:txBody>
                    <a:bodyPr/>
                    <a:lstStyle/>
                    <a:p>
                      <a:endParaRPr lang="es-419"/>
                    </a:p>
                  </a:txBody>
                  <a:tcPr/>
                </a:tc>
                <a:tc hMerge="1">
                  <a:txBody>
                    <a:bodyPr/>
                    <a:lstStyle/>
                    <a:p>
                      <a:endParaRPr lang="es-419"/>
                    </a:p>
                  </a:txBody>
                  <a:tcPr/>
                </a:tc>
                <a:extLst>
                  <a:ext uri="{0D108BD9-81ED-4DB2-BD59-A6C34878D82A}">
                    <a16:rowId xmlns:a16="http://schemas.microsoft.com/office/drawing/2014/main" val="2353705708"/>
                  </a:ext>
                </a:extLst>
              </a:tr>
              <a:tr h="246395">
                <a:tc vMerge="1">
                  <a:txBody>
                    <a:bodyPr/>
                    <a:lstStyle/>
                    <a:p>
                      <a:endParaRPr lang="es-419"/>
                    </a:p>
                  </a:txBody>
                  <a:tcPr/>
                </a:tc>
                <a:tc vMerge="1">
                  <a:txBody>
                    <a:bodyPr/>
                    <a:lstStyle/>
                    <a:p>
                      <a:endParaRPr lang="es-419"/>
                    </a:p>
                  </a:txBody>
                  <a:tcPr/>
                </a:tc>
                <a:tc>
                  <a:txBody>
                    <a:bodyPr/>
                    <a:lstStyle/>
                    <a:p>
                      <a:pPr algn="ctr" fontAlgn="ctr"/>
                      <a:r>
                        <a:rPr lang="es-419" sz="1200" b="1" u="none" strike="noStrike" dirty="0">
                          <a:solidFill>
                            <a:schemeClr val="bg1"/>
                          </a:solidFill>
                          <a:effectLst/>
                        </a:rPr>
                        <a:t>Comfenalco Tolima</a:t>
                      </a:r>
                      <a:endParaRPr lang="es-419" sz="1200" b="1" i="0" u="none" strike="noStrike" dirty="0">
                        <a:solidFill>
                          <a:schemeClr val="bg1"/>
                        </a:solidFill>
                        <a:effectLst/>
                        <a:latin typeface="Arial" panose="020B0604020202020204" pitchFamily="34" charset="0"/>
                      </a:endParaRPr>
                    </a:p>
                  </a:txBody>
                  <a:tcPr marL="7417" marR="7417" marT="7417"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Comfamiliar Huila</a:t>
                      </a:r>
                      <a:endParaRPr lang="es-419" sz="1200" b="1" i="0" u="none" strike="noStrike" dirty="0">
                        <a:solidFill>
                          <a:schemeClr val="bg1"/>
                        </a:solidFill>
                        <a:effectLst/>
                        <a:latin typeface="Arial" panose="020B0604020202020204" pitchFamily="34" charset="0"/>
                      </a:endParaRPr>
                    </a:p>
                  </a:txBody>
                  <a:tcPr marL="7417" marR="7417" marT="7417"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Cafasur</a:t>
                      </a:r>
                      <a:endParaRPr lang="es-419" sz="1200" b="1" i="0" u="none" strike="noStrike" dirty="0">
                        <a:solidFill>
                          <a:schemeClr val="bg1"/>
                        </a:solidFill>
                        <a:effectLst/>
                        <a:latin typeface="Arial" panose="020B0604020202020204" pitchFamily="34" charset="0"/>
                      </a:endParaRPr>
                    </a:p>
                  </a:txBody>
                  <a:tcPr marL="7417" marR="7417" marT="7417"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Comfatolima</a:t>
                      </a:r>
                      <a:endParaRPr lang="es-419" sz="1200" b="1" i="0" u="none" strike="noStrike" dirty="0">
                        <a:solidFill>
                          <a:schemeClr val="bg1"/>
                        </a:solidFill>
                        <a:effectLst/>
                        <a:latin typeface="Arial" panose="020B0604020202020204" pitchFamily="34" charset="0"/>
                      </a:endParaRPr>
                    </a:p>
                  </a:txBody>
                  <a:tcPr marL="7417" marR="7417" marT="7417" marB="0" anchor="ctr">
                    <a:solidFill>
                      <a:schemeClr val="tx1">
                        <a:lumMod val="50000"/>
                        <a:lumOff val="50000"/>
                      </a:schemeClr>
                    </a:solidFill>
                  </a:tcPr>
                </a:tc>
                <a:extLst>
                  <a:ext uri="{0D108BD9-81ED-4DB2-BD59-A6C34878D82A}">
                    <a16:rowId xmlns:a16="http://schemas.microsoft.com/office/drawing/2014/main" val="9519218"/>
                  </a:ext>
                </a:extLst>
              </a:tr>
              <a:tr h="855494">
                <a:tc>
                  <a:txBody>
                    <a:bodyPr/>
                    <a:lstStyle/>
                    <a:p>
                      <a:pPr algn="just" fontAlgn="ctr"/>
                      <a:r>
                        <a:rPr lang="es-ES" sz="1200" u="none" strike="noStrike" dirty="0">
                          <a:effectLst/>
                        </a:rPr>
                        <a:t>3.8.1 Accesibilidad en espacios físicos</a:t>
                      </a:r>
                      <a:endParaRPr lang="es-ES" sz="1200" b="1" i="0" u="none" strike="noStrike" dirty="0">
                        <a:solidFill>
                          <a:srgbClr val="000000"/>
                        </a:solidFill>
                        <a:effectLst/>
                        <a:latin typeface="Arial" panose="020B0604020202020204" pitchFamily="34" charset="0"/>
                      </a:endParaRPr>
                    </a:p>
                  </a:txBody>
                  <a:tcPr marL="7417" marR="7417" marT="7417" marB="0" anchor="ctr">
                    <a:solidFill>
                      <a:schemeClr val="bg1"/>
                    </a:solidFill>
                  </a:tcPr>
                </a:tc>
                <a:tc>
                  <a:txBody>
                    <a:bodyPr/>
                    <a:lstStyle/>
                    <a:p>
                      <a:pPr algn="just" fontAlgn="ctr"/>
                      <a:r>
                        <a:rPr lang="es-ES" sz="1200" u="none" strike="noStrike" dirty="0">
                          <a:effectLst/>
                        </a:rPr>
                        <a:t>Accesibilidad y espacio físico adecuado para la atención al afiliado</a:t>
                      </a:r>
                      <a:endParaRPr lang="es-ES" sz="1200" b="1" i="0" u="none" strike="noStrike" dirty="0">
                        <a:solidFill>
                          <a:srgbClr val="000000"/>
                        </a:solidFill>
                        <a:effectLst/>
                        <a:latin typeface="Arial" panose="020B0604020202020204" pitchFamily="34" charset="0"/>
                      </a:endParaRPr>
                    </a:p>
                  </a:txBody>
                  <a:tcPr marL="7417" marR="7417" marT="7417" marB="0" anchor="ctr">
                    <a:solidFill>
                      <a:schemeClr val="bg1"/>
                    </a:solidFill>
                  </a:tcPr>
                </a:tc>
                <a:tc>
                  <a:txBody>
                    <a:bodyPr/>
                    <a:lstStyle/>
                    <a:p>
                      <a:pPr algn="ctr" fontAlgn="ctr"/>
                      <a:r>
                        <a:rPr lang="es-419" sz="1200" u="none" strike="noStrike" dirty="0">
                          <a:solidFill>
                            <a:schemeClr val="accent1"/>
                          </a:solidFill>
                          <a:effectLst/>
                        </a:rPr>
                        <a:t>80%</a:t>
                      </a:r>
                      <a:endParaRPr lang="es-419" sz="1200" b="0" i="0" u="none" strike="noStrike" dirty="0">
                        <a:solidFill>
                          <a:schemeClr val="accent1"/>
                        </a:solidFill>
                        <a:effectLst/>
                        <a:latin typeface="Arial" panose="020B0604020202020204" pitchFamily="34" charset="0"/>
                      </a:endParaRPr>
                    </a:p>
                  </a:txBody>
                  <a:tcPr marL="7417" marR="7417" marT="7417" marB="0" anchor="ctr">
                    <a:solidFill>
                      <a:schemeClr val="bg1"/>
                    </a:solidFill>
                  </a:tcPr>
                </a:tc>
                <a:tc>
                  <a:txBody>
                    <a:bodyPr/>
                    <a:lstStyle/>
                    <a:p>
                      <a:pPr algn="ctr" fontAlgn="ctr"/>
                      <a:r>
                        <a:rPr lang="es-419" sz="1200" u="none" strike="noStrike" dirty="0">
                          <a:solidFill>
                            <a:schemeClr val="accent1"/>
                          </a:solidFill>
                          <a:effectLst/>
                        </a:rPr>
                        <a:t>70%</a:t>
                      </a:r>
                      <a:endParaRPr lang="es-419" sz="1200" b="0" i="0" u="none" strike="noStrike" dirty="0">
                        <a:solidFill>
                          <a:schemeClr val="accent1"/>
                        </a:solidFill>
                        <a:effectLst/>
                        <a:latin typeface="Arial" panose="020B0604020202020204" pitchFamily="34" charset="0"/>
                      </a:endParaRPr>
                    </a:p>
                  </a:txBody>
                  <a:tcPr marL="7417" marR="7417" marT="7417" marB="0" anchor="ctr">
                    <a:solidFill>
                      <a:schemeClr val="bg1"/>
                    </a:solidFill>
                  </a:tcPr>
                </a:tc>
                <a:tc>
                  <a:txBody>
                    <a:bodyPr/>
                    <a:lstStyle/>
                    <a:p>
                      <a:pPr algn="ctr" fontAlgn="ctr"/>
                      <a:r>
                        <a:rPr lang="es-419" sz="1200" u="none" strike="noStrike" dirty="0">
                          <a:solidFill>
                            <a:schemeClr val="accent1"/>
                          </a:solidFill>
                          <a:effectLst/>
                        </a:rPr>
                        <a:t>85%</a:t>
                      </a:r>
                      <a:endParaRPr lang="es-419" sz="1200" b="0" i="0" u="none" strike="noStrike" dirty="0">
                        <a:solidFill>
                          <a:schemeClr val="accent1"/>
                        </a:solidFill>
                        <a:effectLst/>
                        <a:latin typeface="Arial" panose="020B0604020202020204" pitchFamily="34" charset="0"/>
                      </a:endParaRPr>
                    </a:p>
                  </a:txBody>
                  <a:tcPr marL="7417" marR="7417" marT="7417" marB="0" anchor="ctr">
                    <a:solidFill>
                      <a:schemeClr val="bg1"/>
                    </a:solidFill>
                  </a:tcPr>
                </a:tc>
                <a:tc>
                  <a:txBody>
                    <a:bodyPr/>
                    <a:lstStyle/>
                    <a:p>
                      <a:pPr algn="ctr" fontAlgn="ctr"/>
                      <a:r>
                        <a:rPr lang="es-419" sz="1200" u="none" strike="noStrike" dirty="0">
                          <a:solidFill>
                            <a:schemeClr val="accent1"/>
                          </a:solidFill>
                          <a:effectLst/>
                        </a:rPr>
                        <a:t>50% </a:t>
                      </a:r>
                      <a:endParaRPr lang="es-419" sz="1200" b="1" i="0" u="none" strike="noStrike" dirty="0">
                        <a:solidFill>
                          <a:schemeClr val="accent1"/>
                        </a:solidFill>
                        <a:effectLst/>
                        <a:latin typeface="Arial" panose="020B0604020202020204" pitchFamily="34" charset="0"/>
                      </a:endParaRPr>
                    </a:p>
                  </a:txBody>
                  <a:tcPr marL="7417" marR="7417" marT="7417" marB="0" anchor="ctr">
                    <a:solidFill>
                      <a:schemeClr val="bg1"/>
                    </a:solidFill>
                  </a:tcPr>
                </a:tc>
                <a:extLst>
                  <a:ext uri="{0D108BD9-81ED-4DB2-BD59-A6C34878D82A}">
                    <a16:rowId xmlns:a16="http://schemas.microsoft.com/office/drawing/2014/main" val="1027515610"/>
                  </a:ext>
                </a:extLst>
              </a:tr>
              <a:tr h="1284983">
                <a:tc>
                  <a:txBody>
                    <a:bodyPr/>
                    <a:lstStyle/>
                    <a:p>
                      <a:pPr algn="just" fontAlgn="ctr"/>
                      <a:endParaRPr lang="es-419" sz="1200" b="1" i="0" u="none" strike="noStrike" dirty="0">
                        <a:solidFill>
                          <a:srgbClr val="000000"/>
                        </a:solidFill>
                        <a:effectLst/>
                        <a:latin typeface="Arial" panose="020B0604020202020204" pitchFamily="34" charset="0"/>
                      </a:endParaRPr>
                    </a:p>
                  </a:txBody>
                  <a:tcPr marL="7417" marR="7417" marT="7417" marB="0" anchor="ctr">
                    <a:solidFill>
                      <a:schemeClr val="bg1"/>
                    </a:solidFill>
                  </a:tcPr>
                </a:tc>
                <a:tc>
                  <a:txBody>
                    <a:bodyPr/>
                    <a:lstStyle/>
                    <a:p>
                      <a:pPr algn="just" fontAlgn="ctr"/>
                      <a:r>
                        <a:rPr lang="es-419" sz="1200" u="none" strike="noStrike" dirty="0">
                          <a:effectLst/>
                        </a:rPr>
                        <a:t> </a:t>
                      </a:r>
                      <a:endParaRPr lang="es-419" sz="1200" b="1" i="0" u="none" strike="noStrike" dirty="0">
                        <a:solidFill>
                          <a:srgbClr val="000000"/>
                        </a:solidFill>
                        <a:effectLst/>
                        <a:latin typeface="Arial" panose="020B0604020202020204" pitchFamily="34" charset="0"/>
                      </a:endParaRPr>
                    </a:p>
                  </a:txBody>
                  <a:tcPr marL="7417" marR="7417" marT="7417" marB="0" anchor="ctr">
                    <a:solidFill>
                      <a:schemeClr val="bg1"/>
                    </a:solidFill>
                  </a:tcPr>
                </a:tc>
                <a:tc>
                  <a:txBody>
                    <a:bodyPr/>
                    <a:lstStyle/>
                    <a:p>
                      <a:pPr algn="just" fontAlgn="ctr"/>
                      <a:r>
                        <a:rPr lang="es-ES" sz="1200" u="none" strike="noStrike" dirty="0">
                          <a:effectLst/>
                        </a:rPr>
                        <a:t>Se encuentra en proceso de diagnósticos y adecuación de los espacios que requieren accesibilidad para personas con discapacidad.</a:t>
                      </a:r>
                      <a:endParaRPr lang="es-ES" sz="1200" b="0" i="0" u="none" strike="noStrike" dirty="0">
                        <a:solidFill>
                          <a:srgbClr val="000000"/>
                        </a:solidFill>
                        <a:effectLst/>
                        <a:latin typeface="Arial" panose="020B0604020202020204" pitchFamily="34" charset="0"/>
                      </a:endParaRPr>
                    </a:p>
                  </a:txBody>
                  <a:tcPr marL="7417" marR="7417" marT="7417" marB="0" anchor="ctr">
                    <a:solidFill>
                      <a:schemeClr val="bg1"/>
                    </a:solidFill>
                  </a:tcPr>
                </a:tc>
                <a:tc>
                  <a:txBody>
                    <a:bodyPr/>
                    <a:lstStyle/>
                    <a:p>
                      <a:pPr lvl="0" algn="just">
                        <a:buNone/>
                      </a:pPr>
                      <a:r>
                        <a:rPr lang="es-ES" sz="1200" b="0" i="0" u="none" strike="noStrike" noProof="0" dirty="0">
                          <a:solidFill>
                            <a:srgbClr val="000000"/>
                          </a:solidFill>
                          <a:effectLst/>
                          <a:latin typeface="+mn-lt"/>
                        </a:rPr>
                        <a:t>Se encuentra en el desarrollo del proyecto Punto Unificado para la centralización de la atención presencial en la sede Neiva, y en implementación de mejoras según el plan de mejoramiento de la Superintendencia de Subsidio Familiar.  </a:t>
                      </a:r>
                      <a:endParaRPr lang="es-ES" sz="1200" dirty="0"/>
                    </a:p>
                  </a:txBody>
                  <a:tcPr marL="7417" marR="7417" marT="7417" marB="0" anchor="ctr">
                    <a:solidFill>
                      <a:schemeClr val="bg1"/>
                    </a:solidFill>
                  </a:tcPr>
                </a:tc>
                <a:tc>
                  <a:txBody>
                    <a:bodyPr/>
                    <a:lstStyle/>
                    <a:p>
                      <a:pPr algn="just" fontAlgn="ctr"/>
                      <a:r>
                        <a:rPr lang="es-ES" sz="1200" u="none" strike="noStrike" dirty="0">
                          <a:effectLst/>
                        </a:rPr>
                        <a:t>Igualmente, se ha realizado cotizaciones para implementar la señalización en braille y lengua de señas.</a:t>
                      </a:r>
                      <a:endParaRPr lang="es-ES" sz="1200" b="0" i="0" u="none" strike="noStrike" dirty="0">
                        <a:solidFill>
                          <a:srgbClr val="000000"/>
                        </a:solidFill>
                        <a:effectLst/>
                        <a:latin typeface="Arial" panose="020B0604020202020204" pitchFamily="34" charset="0"/>
                      </a:endParaRPr>
                    </a:p>
                  </a:txBody>
                  <a:tcPr marL="7417" marR="7417" marT="7417" marB="0" anchor="ctr">
                    <a:solidFill>
                      <a:schemeClr val="bg1"/>
                    </a:solidFill>
                  </a:tcPr>
                </a:tc>
                <a:tc>
                  <a:txBody>
                    <a:bodyPr/>
                    <a:lstStyle/>
                    <a:p>
                      <a:pPr algn="just" fontAlgn="ctr"/>
                      <a:r>
                        <a:rPr lang="es-ES" sz="1200" b="0" i="0" u="none" strike="noStrike" cap="none" dirty="0">
                          <a:solidFill>
                            <a:schemeClr val="dk1"/>
                          </a:solidFill>
                          <a:effectLst/>
                          <a:latin typeface="+mn-lt"/>
                          <a:ea typeface="+mn-ea"/>
                          <a:cs typeface="+mn-cs"/>
                          <a:sym typeface="Arial"/>
                        </a:rPr>
                        <a:t>Se deben hacer ajustes a los letreros de la Caja, igualmente se debe ajustar el digiturno para que se cumplan con los protocolos de inclusión para personal con algún tipo de discapacidad. </a:t>
                      </a:r>
                      <a:r>
                        <a:rPr lang="es-ES" sz="1200" b="0" i="0" u="none" strike="noStrike" cap="none">
                          <a:solidFill>
                            <a:schemeClr val="dk1"/>
                          </a:solidFill>
                          <a:effectLst/>
                          <a:latin typeface="+mn-lt"/>
                          <a:ea typeface="+mn-ea"/>
                          <a:cs typeface="+mn-cs"/>
                          <a:sym typeface="Arial"/>
                        </a:rPr>
                        <a:t>Igualmente</a:t>
                      </a:r>
                      <a:r>
                        <a:rPr lang="es-ES" sz="1200" b="0" i="0" u="none" strike="noStrike" cap="none">
                          <a:solidFill>
                            <a:schemeClr val="dk1"/>
                          </a:solidFill>
                          <a:effectLst/>
                          <a:latin typeface="+mn-lt"/>
                          <a:ea typeface="+mn-ea"/>
                          <a:cs typeface="+mn-cs"/>
                        </a:rPr>
                        <a:t>,</a:t>
                      </a:r>
                      <a:r>
                        <a:rPr lang="es-ES" sz="1200" b="0" i="0" u="none" strike="noStrike" cap="none" dirty="0">
                          <a:solidFill>
                            <a:schemeClr val="dk1"/>
                          </a:solidFill>
                          <a:effectLst/>
                          <a:latin typeface="+mn-lt"/>
                          <a:ea typeface="+mn-ea"/>
                          <a:cs typeface="+mn-cs"/>
                          <a:sym typeface="Arial"/>
                        </a:rPr>
                        <a:t> para el centro recreacional se están evaluando alternativas de movilidad para personal con discapacidad física. </a:t>
                      </a:r>
                      <a:r>
                        <a:rPr lang="es-419" sz="1200" u="none" strike="noStrike" dirty="0">
                          <a:effectLst/>
                        </a:rPr>
                        <a:t> </a:t>
                      </a:r>
                      <a:endParaRPr lang="es-419" sz="1200" b="1" i="0" u="none" strike="noStrike" dirty="0">
                        <a:solidFill>
                          <a:srgbClr val="000000"/>
                        </a:solidFill>
                        <a:effectLst/>
                        <a:latin typeface="Arial" panose="020B0604020202020204" pitchFamily="34" charset="0"/>
                      </a:endParaRPr>
                    </a:p>
                  </a:txBody>
                  <a:tcPr marL="7417" marR="7417" marT="7417" marB="0" anchor="ctr">
                    <a:solidFill>
                      <a:schemeClr val="bg1"/>
                    </a:solidFill>
                  </a:tcPr>
                </a:tc>
                <a:extLst>
                  <a:ext uri="{0D108BD9-81ED-4DB2-BD59-A6C34878D82A}">
                    <a16:rowId xmlns:a16="http://schemas.microsoft.com/office/drawing/2014/main" val="1732014980"/>
                  </a:ext>
                </a:extLst>
              </a:tr>
              <a:tr h="970888">
                <a:tc>
                  <a:txBody>
                    <a:bodyPr/>
                    <a:lstStyle/>
                    <a:p>
                      <a:pPr algn="just" fontAlgn="ctr"/>
                      <a:r>
                        <a:rPr lang="es-ES" sz="1200" u="none" strike="noStrike" dirty="0">
                          <a:effectLst/>
                        </a:rPr>
                        <a:t>3.8.2 Accesibilidad a páginas web</a:t>
                      </a:r>
                      <a:endParaRPr lang="es-ES" sz="1200" b="1" i="0" u="none" strike="noStrike" dirty="0">
                        <a:solidFill>
                          <a:srgbClr val="000000"/>
                        </a:solidFill>
                        <a:effectLst/>
                        <a:latin typeface="Arial" panose="020B0604020202020204" pitchFamily="34" charset="0"/>
                      </a:endParaRPr>
                    </a:p>
                  </a:txBody>
                  <a:tcPr marL="7417" marR="7417" marT="7417" marB="0" anchor="ctr">
                    <a:solidFill>
                      <a:schemeClr val="bg1"/>
                    </a:solidFill>
                  </a:tcPr>
                </a:tc>
                <a:tc>
                  <a:txBody>
                    <a:bodyPr/>
                    <a:lstStyle/>
                    <a:p>
                      <a:pPr algn="just" fontAlgn="ctr"/>
                      <a:r>
                        <a:rPr lang="es-ES" sz="1200" u="none" strike="noStrike" dirty="0">
                          <a:effectLst/>
                        </a:rPr>
                        <a:t>Accesibilidad y espacio físico adecuado para la atención al afiliado</a:t>
                      </a:r>
                      <a:endParaRPr lang="es-ES" sz="1200" b="1" i="0" u="none" strike="noStrike" dirty="0">
                        <a:solidFill>
                          <a:srgbClr val="000000"/>
                        </a:solidFill>
                        <a:effectLst/>
                        <a:latin typeface="Arial" panose="020B0604020202020204" pitchFamily="34" charset="0"/>
                      </a:endParaRPr>
                    </a:p>
                  </a:txBody>
                  <a:tcPr marL="7417" marR="7417" marT="7417" marB="0" anchor="ctr">
                    <a:solidFill>
                      <a:schemeClr val="bg1"/>
                    </a:solidFill>
                  </a:tcPr>
                </a:tc>
                <a:tc>
                  <a:txBody>
                    <a:bodyPr/>
                    <a:lstStyle/>
                    <a:p>
                      <a:pPr algn="ctr" fontAlgn="ctr"/>
                      <a:r>
                        <a:rPr lang="es-419" sz="1200" u="none" strike="noStrike" dirty="0">
                          <a:solidFill>
                            <a:schemeClr val="accent1"/>
                          </a:solidFill>
                          <a:effectLst/>
                        </a:rPr>
                        <a:t>95%</a:t>
                      </a:r>
                      <a:endParaRPr lang="es-419" sz="1200" b="0" i="0" u="none" strike="noStrike" dirty="0">
                        <a:solidFill>
                          <a:schemeClr val="accent1"/>
                        </a:solidFill>
                        <a:effectLst/>
                        <a:latin typeface="Arial" panose="020B0604020202020204" pitchFamily="34" charset="0"/>
                      </a:endParaRPr>
                    </a:p>
                  </a:txBody>
                  <a:tcPr marL="7417" marR="7417" marT="7417" marB="0" anchor="ctr">
                    <a:solidFill>
                      <a:schemeClr val="bg1"/>
                    </a:solidFill>
                  </a:tcPr>
                </a:tc>
                <a:tc>
                  <a:txBody>
                    <a:bodyPr/>
                    <a:lstStyle/>
                    <a:p>
                      <a:pPr algn="ctr" fontAlgn="ctr"/>
                      <a:r>
                        <a:rPr lang="es-419" sz="1200" u="none" strike="noStrike" dirty="0">
                          <a:solidFill>
                            <a:schemeClr val="accent1"/>
                          </a:solidFill>
                          <a:effectLst/>
                        </a:rPr>
                        <a:t>80%</a:t>
                      </a:r>
                      <a:endParaRPr lang="es-419" sz="1200" b="0" i="0" u="none" strike="noStrike" dirty="0">
                        <a:solidFill>
                          <a:schemeClr val="accent1"/>
                        </a:solidFill>
                        <a:effectLst/>
                        <a:latin typeface="Arial" panose="020B0604020202020204" pitchFamily="34" charset="0"/>
                      </a:endParaRPr>
                    </a:p>
                  </a:txBody>
                  <a:tcPr marL="7417" marR="7417" marT="7417" marB="0" anchor="ctr">
                    <a:solidFill>
                      <a:schemeClr val="bg1"/>
                    </a:solidFill>
                  </a:tcPr>
                </a:tc>
                <a:tc>
                  <a:txBody>
                    <a:bodyPr/>
                    <a:lstStyle/>
                    <a:p>
                      <a:pPr algn="ctr" fontAlgn="ctr"/>
                      <a:r>
                        <a:rPr lang="es-419" sz="1200" u="none" strike="noStrike" dirty="0">
                          <a:solidFill>
                            <a:schemeClr val="accent1"/>
                          </a:solidFill>
                          <a:effectLst/>
                        </a:rPr>
                        <a:t>85%</a:t>
                      </a:r>
                      <a:endParaRPr lang="es-419" sz="1200" b="0" i="0" u="none" strike="noStrike" dirty="0">
                        <a:solidFill>
                          <a:schemeClr val="accent1"/>
                        </a:solidFill>
                        <a:effectLst/>
                        <a:latin typeface="Arial" panose="020B0604020202020204" pitchFamily="34" charset="0"/>
                      </a:endParaRPr>
                    </a:p>
                  </a:txBody>
                  <a:tcPr marL="7417" marR="7417" marT="7417" marB="0" anchor="ctr">
                    <a:solidFill>
                      <a:schemeClr val="bg1"/>
                    </a:solidFill>
                  </a:tcPr>
                </a:tc>
                <a:tc>
                  <a:txBody>
                    <a:bodyPr/>
                    <a:lstStyle/>
                    <a:p>
                      <a:pPr algn="ctr" fontAlgn="ctr"/>
                      <a:r>
                        <a:rPr lang="es-419" sz="1200" u="none" strike="noStrike" dirty="0">
                          <a:solidFill>
                            <a:schemeClr val="accent1"/>
                          </a:solidFill>
                          <a:effectLst/>
                        </a:rPr>
                        <a:t>80% </a:t>
                      </a:r>
                      <a:endParaRPr lang="es-419" sz="1200" b="1" i="0" u="none" strike="noStrike" dirty="0">
                        <a:solidFill>
                          <a:schemeClr val="accent1"/>
                        </a:solidFill>
                        <a:effectLst/>
                        <a:latin typeface="Arial" panose="020B0604020202020204" pitchFamily="34" charset="0"/>
                      </a:endParaRPr>
                    </a:p>
                  </a:txBody>
                  <a:tcPr marL="7417" marR="7417" marT="7417" marB="0" anchor="ctr">
                    <a:solidFill>
                      <a:schemeClr val="bg1"/>
                    </a:solidFill>
                  </a:tcPr>
                </a:tc>
                <a:extLst>
                  <a:ext uri="{0D108BD9-81ED-4DB2-BD59-A6C34878D82A}">
                    <a16:rowId xmlns:a16="http://schemas.microsoft.com/office/drawing/2014/main" val="2023487874"/>
                  </a:ext>
                </a:extLst>
              </a:tr>
              <a:tr h="2072868">
                <a:tc>
                  <a:txBody>
                    <a:bodyPr/>
                    <a:lstStyle/>
                    <a:p>
                      <a:pPr algn="l" fontAlgn="ctr"/>
                      <a:endParaRPr lang="es-419" sz="1200" b="1" i="0" u="none" strike="noStrike" dirty="0">
                        <a:solidFill>
                          <a:srgbClr val="000000"/>
                        </a:solidFill>
                        <a:effectLst/>
                        <a:latin typeface="Arial" panose="020B0604020202020204" pitchFamily="34" charset="0"/>
                      </a:endParaRPr>
                    </a:p>
                  </a:txBody>
                  <a:tcPr marL="7417" marR="7417" marT="7417" marB="0" anchor="ctr">
                    <a:solidFill>
                      <a:schemeClr val="bg1"/>
                    </a:solidFill>
                  </a:tcPr>
                </a:tc>
                <a:tc>
                  <a:txBody>
                    <a:bodyPr/>
                    <a:lstStyle/>
                    <a:p>
                      <a:pPr algn="ctr" fontAlgn="ctr"/>
                      <a:r>
                        <a:rPr lang="es-419" sz="1200" u="none" strike="noStrike" dirty="0">
                          <a:effectLst/>
                        </a:rPr>
                        <a:t> </a:t>
                      </a:r>
                      <a:endParaRPr lang="es-419" sz="1200" b="1" i="0" u="none" strike="noStrike" dirty="0">
                        <a:solidFill>
                          <a:srgbClr val="000000"/>
                        </a:solidFill>
                        <a:effectLst/>
                        <a:latin typeface="Arial" panose="020B0604020202020204" pitchFamily="34" charset="0"/>
                      </a:endParaRPr>
                    </a:p>
                  </a:txBody>
                  <a:tcPr marL="7417" marR="7417" marT="7417" marB="0" anchor="ctr">
                    <a:solidFill>
                      <a:schemeClr val="bg1"/>
                    </a:solidFill>
                  </a:tcPr>
                </a:tc>
                <a:tc>
                  <a:txBody>
                    <a:bodyPr/>
                    <a:lstStyle/>
                    <a:p>
                      <a:pPr algn="just" fontAlgn="ctr"/>
                      <a:r>
                        <a:rPr lang="es-ES" sz="1200" u="none" strike="noStrike" dirty="0">
                          <a:effectLst/>
                        </a:rPr>
                        <a:t>Se encuentra realizando las pruebas para la puesta en funcionamiento de la página web de acuerdo con los establecido en la circular única y la normatividad vigente.</a:t>
                      </a:r>
                      <a:endParaRPr lang="es-ES" sz="1200" b="0" i="0" u="none" strike="noStrike" dirty="0">
                        <a:solidFill>
                          <a:srgbClr val="000000"/>
                        </a:solidFill>
                        <a:effectLst/>
                        <a:latin typeface="Arial" panose="020B0604020202020204" pitchFamily="34" charset="0"/>
                      </a:endParaRPr>
                    </a:p>
                  </a:txBody>
                  <a:tcPr marL="7417" marR="7417" marT="7417" marB="0" anchor="ctr">
                    <a:solidFill>
                      <a:schemeClr val="bg1"/>
                    </a:solidFill>
                  </a:tcPr>
                </a:tc>
                <a:tc>
                  <a:txBody>
                    <a:bodyPr/>
                    <a:lstStyle/>
                    <a:p>
                      <a:pPr algn="just" fontAlgn="ctr"/>
                      <a:r>
                        <a:rPr lang="es-ES" sz="1200" u="none" strike="noStrike" dirty="0">
                          <a:effectLst/>
                        </a:rPr>
                        <a:t>Para este año está pendiente la publicación de las mejoras implementadas en medios internos y externos. </a:t>
                      </a:r>
                      <a:endParaRPr lang="es-ES" sz="1200" b="0" i="0" u="none" strike="noStrike" dirty="0">
                        <a:solidFill>
                          <a:srgbClr val="000000"/>
                        </a:solidFill>
                        <a:effectLst/>
                        <a:latin typeface="Arial" panose="020B0604020202020204" pitchFamily="34" charset="0"/>
                      </a:endParaRPr>
                    </a:p>
                  </a:txBody>
                  <a:tcPr marL="7417" marR="7417" marT="7417" marB="0" anchor="ctr">
                    <a:solidFill>
                      <a:schemeClr val="bg1"/>
                    </a:solidFill>
                  </a:tcPr>
                </a:tc>
                <a:tc>
                  <a:txBody>
                    <a:bodyPr/>
                    <a:lstStyle/>
                    <a:p>
                      <a:pPr algn="just" fontAlgn="ctr"/>
                      <a:r>
                        <a:rPr lang="es-ES" sz="1200" u="none" strike="noStrike" dirty="0">
                          <a:effectLst/>
                        </a:rPr>
                        <a:t>Cuenta con una página web  que cumple con los numerales propuestos por la norma técnica colombiana NTC 5854.</a:t>
                      </a:r>
                      <a:endParaRPr lang="es-ES" sz="1200" b="0" i="0" u="none" strike="noStrike" dirty="0">
                        <a:solidFill>
                          <a:srgbClr val="000000"/>
                        </a:solidFill>
                        <a:effectLst/>
                        <a:latin typeface="Arial" panose="020B0604020202020204" pitchFamily="34" charset="0"/>
                      </a:endParaRPr>
                    </a:p>
                  </a:txBody>
                  <a:tcPr marL="7417" marR="7417" marT="7417" marB="0" anchor="ctr">
                    <a:solidFill>
                      <a:schemeClr val="bg1"/>
                    </a:solidFill>
                  </a:tcPr>
                </a:tc>
                <a:tc>
                  <a:txBody>
                    <a:bodyPr/>
                    <a:lstStyle/>
                    <a:p>
                      <a:pPr algn="just" fontAlgn="ctr"/>
                      <a:r>
                        <a:rPr lang="es-ES" sz="1200" b="0" i="0" u="none" strike="noStrike" cap="none" dirty="0">
                          <a:solidFill>
                            <a:schemeClr val="dk1"/>
                          </a:solidFill>
                          <a:effectLst/>
                          <a:latin typeface="+mn-lt"/>
                          <a:ea typeface="+mn-ea"/>
                          <a:cs typeface="+mn-cs"/>
                          <a:sym typeface="Arial"/>
                        </a:rPr>
                        <a:t>Sin embargo</a:t>
                      </a:r>
                      <a:r>
                        <a:rPr lang="es-ES" sz="1200" b="0" i="0" u="none" strike="noStrike" cap="none" dirty="0">
                          <a:solidFill>
                            <a:schemeClr val="dk1"/>
                          </a:solidFill>
                          <a:effectLst/>
                          <a:latin typeface="+mn-lt"/>
                          <a:ea typeface="+mn-ea"/>
                          <a:cs typeface="+mn-cs"/>
                        </a:rPr>
                        <a:t>,</a:t>
                      </a:r>
                      <a:r>
                        <a:rPr lang="es-ES" sz="1200" b="0" i="0" u="none" strike="noStrike" cap="none" dirty="0">
                          <a:solidFill>
                            <a:schemeClr val="dk1"/>
                          </a:solidFill>
                          <a:effectLst/>
                          <a:latin typeface="+mn-lt"/>
                          <a:ea typeface="+mn-ea"/>
                          <a:cs typeface="+mn-cs"/>
                          <a:sym typeface="Arial"/>
                        </a:rPr>
                        <a:t> se están revisando mejoras a la página que permita abarcar otras alternativas de accesibilidad para otros tipos de discapacidad. </a:t>
                      </a:r>
                      <a:r>
                        <a:rPr lang="es-419" sz="1200" u="none" strike="noStrike" dirty="0">
                          <a:effectLst/>
                        </a:rPr>
                        <a:t> </a:t>
                      </a:r>
                      <a:endParaRPr lang="es-419" sz="1200" b="1" i="0" u="none" strike="noStrike" dirty="0">
                        <a:solidFill>
                          <a:srgbClr val="0070C0"/>
                        </a:solidFill>
                        <a:effectLst/>
                        <a:latin typeface="Arial" panose="020B0604020202020204" pitchFamily="34" charset="0"/>
                      </a:endParaRPr>
                    </a:p>
                  </a:txBody>
                  <a:tcPr marL="7417" marR="7417" marT="7417" marB="0" anchor="ctr">
                    <a:solidFill>
                      <a:schemeClr val="bg1"/>
                    </a:solidFill>
                  </a:tcPr>
                </a:tc>
                <a:extLst>
                  <a:ext uri="{0D108BD9-81ED-4DB2-BD59-A6C34878D82A}">
                    <a16:rowId xmlns:a16="http://schemas.microsoft.com/office/drawing/2014/main" val="1304097760"/>
                  </a:ext>
                </a:extLst>
              </a:tr>
            </a:tbl>
          </a:graphicData>
        </a:graphic>
      </p:graphicFrame>
    </p:spTree>
    <p:extLst>
      <p:ext uri="{BB962C8B-B14F-4D97-AF65-F5344CB8AC3E}">
        <p14:creationId xmlns:p14="http://schemas.microsoft.com/office/powerpoint/2010/main" val="3919647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pic>
        <p:nvPicPr>
          <p:cNvPr id="91" name="Google Shape;91;g1dee818c1e5_0_2"/>
          <p:cNvPicPr preferRelativeResize="0"/>
          <p:nvPr/>
        </p:nvPicPr>
        <p:blipFill rotWithShape="1">
          <a:blip r:embed="rId3">
            <a:alphaModFix/>
          </a:blip>
          <a:srcRect/>
          <a:stretch/>
        </p:blipFill>
        <p:spPr>
          <a:xfrm>
            <a:off x="0" y="524"/>
            <a:ext cx="11879248" cy="7198251"/>
          </a:xfrm>
          <a:prstGeom prst="rect">
            <a:avLst/>
          </a:prstGeom>
          <a:noFill/>
          <a:ln>
            <a:noFill/>
          </a:ln>
        </p:spPr>
      </p:pic>
      <p:graphicFrame>
        <p:nvGraphicFramePr>
          <p:cNvPr id="2" name="Tabla 1"/>
          <p:cNvGraphicFramePr>
            <a:graphicFrameLocks noGrp="1"/>
          </p:cNvGraphicFramePr>
          <p:nvPr>
            <p:extLst>
              <p:ext uri="{D42A27DB-BD31-4B8C-83A1-F6EECF244321}">
                <p14:modId xmlns:p14="http://schemas.microsoft.com/office/powerpoint/2010/main" val="2824731882"/>
              </p:ext>
            </p:extLst>
          </p:nvPr>
        </p:nvGraphicFramePr>
        <p:xfrm>
          <a:off x="394608" y="152888"/>
          <a:ext cx="11090032" cy="6670828"/>
        </p:xfrm>
        <a:graphic>
          <a:graphicData uri="http://schemas.openxmlformats.org/drawingml/2006/table">
            <a:tbl>
              <a:tblPr>
                <a:tableStyleId>{D7AC3CCA-C797-4891-BE02-D94E43425B78}</a:tableStyleId>
              </a:tblPr>
              <a:tblGrid>
                <a:gridCol w="1432820">
                  <a:extLst>
                    <a:ext uri="{9D8B030D-6E8A-4147-A177-3AD203B41FA5}">
                      <a16:colId xmlns:a16="http://schemas.microsoft.com/office/drawing/2014/main" val="3527328449"/>
                    </a:ext>
                  </a:extLst>
                </a:gridCol>
                <a:gridCol w="1079895">
                  <a:extLst>
                    <a:ext uri="{9D8B030D-6E8A-4147-A177-3AD203B41FA5}">
                      <a16:colId xmlns:a16="http://schemas.microsoft.com/office/drawing/2014/main" val="1021413099"/>
                    </a:ext>
                  </a:extLst>
                </a:gridCol>
                <a:gridCol w="1535723">
                  <a:extLst>
                    <a:ext uri="{9D8B030D-6E8A-4147-A177-3AD203B41FA5}">
                      <a16:colId xmlns:a16="http://schemas.microsoft.com/office/drawing/2014/main" val="3835783916"/>
                    </a:ext>
                  </a:extLst>
                </a:gridCol>
                <a:gridCol w="2585522">
                  <a:extLst>
                    <a:ext uri="{9D8B030D-6E8A-4147-A177-3AD203B41FA5}">
                      <a16:colId xmlns:a16="http://schemas.microsoft.com/office/drawing/2014/main" val="3196828534"/>
                    </a:ext>
                  </a:extLst>
                </a:gridCol>
                <a:gridCol w="2818817">
                  <a:extLst>
                    <a:ext uri="{9D8B030D-6E8A-4147-A177-3AD203B41FA5}">
                      <a16:colId xmlns:a16="http://schemas.microsoft.com/office/drawing/2014/main" val="2361313022"/>
                    </a:ext>
                  </a:extLst>
                </a:gridCol>
                <a:gridCol w="1637255">
                  <a:extLst>
                    <a:ext uri="{9D8B030D-6E8A-4147-A177-3AD203B41FA5}">
                      <a16:colId xmlns:a16="http://schemas.microsoft.com/office/drawing/2014/main" val="1353683947"/>
                    </a:ext>
                  </a:extLst>
                </a:gridCol>
              </a:tblGrid>
              <a:tr h="167937">
                <a:tc rowSpan="2">
                  <a:txBody>
                    <a:bodyPr/>
                    <a:lstStyle/>
                    <a:p>
                      <a:pPr algn="ctr" fontAlgn="ctr"/>
                      <a:r>
                        <a:rPr lang="es-419" sz="1200" b="1" u="none" strike="noStrike" dirty="0">
                          <a:solidFill>
                            <a:schemeClr val="bg1"/>
                          </a:solidFill>
                          <a:effectLst/>
                        </a:rPr>
                        <a:t>Numeral de la Circular</a:t>
                      </a:r>
                      <a:endParaRPr lang="es-419" sz="1200" b="1" i="0" u="none" strike="noStrike" dirty="0">
                        <a:solidFill>
                          <a:schemeClr val="bg1"/>
                        </a:solidFill>
                        <a:effectLst/>
                        <a:latin typeface="Arial" panose="020B0604020202020204" pitchFamily="34" charset="0"/>
                      </a:endParaRPr>
                    </a:p>
                  </a:txBody>
                  <a:tcPr marL="4988" marR="4988" marT="4988" marB="0" anchor="ctr">
                    <a:solidFill>
                      <a:schemeClr val="tx1">
                        <a:lumMod val="50000"/>
                        <a:lumOff val="50000"/>
                      </a:schemeClr>
                    </a:solidFill>
                  </a:tcPr>
                </a:tc>
                <a:tc rowSpan="2">
                  <a:txBody>
                    <a:bodyPr/>
                    <a:lstStyle/>
                    <a:p>
                      <a:pPr algn="ctr" fontAlgn="ctr"/>
                      <a:r>
                        <a:rPr lang="es-419" sz="1200" b="1" u="none" strike="noStrike" dirty="0">
                          <a:solidFill>
                            <a:schemeClr val="bg1"/>
                          </a:solidFill>
                          <a:effectLst/>
                        </a:rPr>
                        <a:t>Subtemas</a:t>
                      </a:r>
                      <a:endParaRPr lang="es-419" sz="1200" b="1" i="0" u="none" strike="noStrike" dirty="0">
                        <a:solidFill>
                          <a:schemeClr val="bg1"/>
                        </a:solidFill>
                        <a:effectLst/>
                        <a:latin typeface="Arial" panose="020B0604020202020204" pitchFamily="34" charset="0"/>
                      </a:endParaRPr>
                    </a:p>
                  </a:txBody>
                  <a:tcPr marL="4988" marR="4988" marT="4988" marB="0" anchor="ctr">
                    <a:solidFill>
                      <a:schemeClr val="tx1">
                        <a:lumMod val="50000"/>
                        <a:lumOff val="50000"/>
                      </a:schemeClr>
                    </a:solidFill>
                  </a:tcPr>
                </a:tc>
                <a:tc gridSpan="4">
                  <a:txBody>
                    <a:bodyPr/>
                    <a:lstStyle/>
                    <a:p>
                      <a:pPr algn="ctr" fontAlgn="ctr"/>
                      <a:r>
                        <a:rPr lang="es-419" sz="1200" b="1" u="none" strike="noStrike" dirty="0">
                          <a:solidFill>
                            <a:schemeClr val="bg1"/>
                          </a:solidFill>
                          <a:effectLst/>
                        </a:rPr>
                        <a:t>% Avance a abril de 2024</a:t>
                      </a:r>
                      <a:endParaRPr lang="es-419" sz="1200" b="1" i="0" u="none" strike="noStrike" dirty="0">
                        <a:solidFill>
                          <a:schemeClr val="bg1"/>
                        </a:solidFill>
                        <a:effectLst/>
                        <a:latin typeface="Arial" panose="020B0604020202020204" pitchFamily="34" charset="0"/>
                      </a:endParaRPr>
                    </a:p>
                  </a:txBody>
                  <a:tcPr marL="4988" marR="4988" marT="4988" marB="0" anchor="ctr">
                    <a:solidFill>
                      <a:schemeClr val="tx1">
                        <a:lumMod val="50000"/>
                        <a:lumOff val="50000"/>
                      </a:schemeClr>
                    </a:solidFill>
                  </a:tcPr>
                </a:tc>
                <a:tc hMerge="1">
                  <a:txBody>
                    <a:bodyPr/>
                    <a:lstStyle/>
                    <a:p>
                      <a:endParaRPr lang="es-419"/>
                    </a:p>
                  </a:txBody>
                  <a:tcPr/>
                </a:tc>
                <a:tc hMerge="1">
                  <a:txBody>
                    <a:bodyPr/>
                    <a:lstStyle/>
                    <a:p>
                      <a:endParaRPr lang="es-419"/>
                    </a:p>
                  </a:txBody>
                  <a:tcPr/>
                </a:tc>
                <a:tc hMerge="1">
                  <a:txBody>
                    <a:bodyPr/>
                    <a:lstStyle/>
                    <a:p>
                      <a:endParaRPr lang="es-419"/>
                    </a:p>
                  </a:txBody>
                  <a:tcPr/>
                </a:tc>
                <a:extLst>
                  <a:ext uri="{0D108BD9-81ED-4DB2-BD59-A6C34878D82A}">
                    <a16:rowId xmlns:a16="http://schemas.microsoft.com/office/drawing/2014/main" val="3538915774"/>
                  </a:ext>
                </a:extLst>
              </a:tr>
              <a:tr h="167937">
                <a:tc vMerge="1">
                  <a:txBody>
                    <a:bodyPr/>
                    <a:lstStyle/>
                    <a:p>
                      <a:endParaRPr lang="es-419"/>
                    </a:p>
                  </a:txBody>
                  <a:tcPr/>
                </a:tc>
                <a:tc vMerge="1">
                  <a:txBody>
                    <a:bodyPr/>
                    <a:lstStyle/>
                    <a:p>
                      <a:endParaRPr lang="es-419"/>
                    </a:p>
                  </a:txBody>
                  <a:tcPr/>
                </a:tc>
                <a:tc>
                  <a:txBody>
                    <a:bodyPr/>
                    <a:lstStyle/>
                    <a:p>
                      <a:pPr algn="ctr" fontAlgn="ctr"/>
                      <a:r>
                        <a:rPr lang="es-419" sz="1200" b="1" u="none" strike="noStrike" dirty="0">
                          <a:solidFill>
                            <a:schemeClr val="bg1"/>
                          </a:solidFill>
                          <a:effectLst/>
                        </a:rPr>
                        <a:t>Comfenalco Tolima</a:t>
                      </a:r>
                      <a:endParaRPr lang="es-419" sz="1200" b="1" i="0" u="none" strike="noStrike" dirty="0">
                        <a:solidFill>
                          <a:schemeClr val="bg1"/>
                        </a:solidFill>
                        <a:effectLst/>
                        <a:latin typeface="Arial" panose="020B0604020202020204" pitchFamily="34" charset="0"/>
                      </a:endParaRPr>
                    </a:p>
                  </a:txBody>
                  <a:tcPr marL="4988" marR="4988" marT="4988"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Comfamiliar Huila</a:t>
                      </a:r>
                      <a:endParaRPr lang="es-419" sz="1200" b="1" i="0" u="none" strike="noStrike" dirty="0">
                        <a:solidFill>
                          <a:schemeClr val="bg1"/>
                        </a:solidFill>
                        <a:effectLst/>
                        <a:latin typeface="Arial" panose="020B0604020202020204" pitchFamily="34" charset="0"/>
                      </a:endParaRPr>
                    </a:p>
                  </a:txBody>
                  <a:tcPr marL="4988" marR="4988" marT="4988"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Cafasur</a:t>
                      </a:r>
                      <a:endParaRPr lang="es-419" sz="1200" b="1" i="0" u="none" strike="noStrike" dirty="0">
                        <a:solidFill>
                          <a:schemeClr val="bg1"/>
                        </a:solidFill>
                        <a:effectLst/>
                        <a:latin typeface="Arial" panose="020B0604020202020204" pitchFamily="34" charset="0"/>
                      </a:endParaRPr>
                    </a:p>
                  </a:txBody>
                  <a:tcPr marL="4988" marR="4988" marT="4988"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Comfatolima</a:t>
                      </a:r>
                      <a:endParaRPr lang="es-419" sz="1200" b="1" i="0" u="none" strike="noStrike" dirty="0">
                        <a:solidFill>
                          <a:schemeClr val="bg1"/>
                        </a:solidFill>
                        <a:effectLst/>
                        <a:latin typeface="Arial" panose="020B0604020202020204" pitchFamily="34" charset="0"/>
                      </a:endParaRPr>
                    </a:p>
                  </a:txBody>
                  <a:tcPr marL="4988" marR="4988" marT="4988" marB="0" anchor="ctr">
                    <a:solidFill>
                      <a:schemeClr val="tx1">
                        <a:lumMod val="50000"/>
                        <a:lumOff val="50000"/>
                      </a:schemeClr>
                    </a:solidFill>
                  </a:tcPr>
                </a:tc>
                <a:extLst>
                  <a:ext uri="{0D108BD9-81ED-4DB2-BD59-A6C34878D82A}">
                    <a16:rowId xmlns:a16="http://schemas.microsoft.com/office/drawing/2014/main" val="1690355509"/>
                  </a:ext>
                </a:extLst>
              </a:tr>
              <a:tr h="655780">
                <a:tc>
                  <a:txBody>
                    <a:bodyPr/>
                    <a:lstStyle/>
                    <a:p>
                      <a:pPr algn="just" fontAlgn="ctr"/>
                      <a:r>
                        <a:rPr lang="es-ES" sz="1200" u="none" strike="noStrike" dirty="0">
                          <a:effectLst/>
                        </a:rPr>
                        <a:t>3.8.3 Accesibilidad de las personas al medio físico. Símbolo grafico</a:t>
                      </a:r>
                      <a:endParaRPr lang="es-ES" sz="1200" b="1" i="0" u="none" strike="noStrike" dirty="0">
                        <a:solidFill>
                          <a:srgbClr val="000000"/>
                        </a:solidFill>
                        <a:effectLst/>
                        <a:latin typeface="Arial" panose="020B0604020202020204" pitchFamily="34" charset="0"/>
                      </a:endParaRPr>
                    </a:p>
                  </a:txBody>
                  <a:tcPr marL="4988" marR="4988" marT="4988" marB="0" anchor="ctr">
                    <a:solidFill>
                      <a:schemeClr val="bg1"/>
                    </a:solidFill>
                  </a:tcPr>
                </a:tc>
                <a:tc>
                  <a:txBody>
                    <a:bodyPr/>
                    <a:lstStyle/>
                    <a:p>
                      <a:pPr algn="just" fontAlgn="ctr"/>
                      <a:r>
                        <a:rPr lang="es-ES" sz="1200" u="none" strike="noStrike" dirty="0">
                          <a:effectLst/>
                        </a:rPr>
                        <a:t>Accesibilidad y espacio físico adecuado para la atención al afiliado</a:t>
                      </a:r>
                      <a:endParaRPr lang="es-ES" sz="1200" b="1" i="0" u="none" strike="noStrike" dirty="0">
                        <a:solidFill>
                          <a:srgbClr val="000000"/>
                        </a:solidFill>
                        <a:effectLst/>
                        <a:latin typeface="Arial" panose="020B0604020202020204" pitchFamily="34" charset="0"/>
                      </a:endParaRPr>
                    </a:p>
                  </a:txBody>
                  <a:tcPr marL="4988" marR="4988" marT="4988" marB="0" anchor="ctr">
                    <a:solidFill>
                      <a:schemeClr val="bg1"/>
                    </a:solidFill>
                  </a:tcPr>
                </a:tc>
                <a:tc>
                  <a:txBody>
                    <a:bodyPr/>
                    <a:lstStyle/>
                    <a:p>
                      <a:pPr algn="ctr" fontAlgn="ctr"/>
                      <a:r>
                        <a:rPr lang="es-419" sz="1200" u="none" strike="noStrike" dirty="0">
                          <a:solidFill>
                            <a:schemeClr val="accent1"/>
                          </a:solidFill>
                          <a:effectLst/>
                        </a:rPr>
                        <a:t>95%</a:t>
                      </a:r>
                      <a:endParaRPr lang="es-419" sz="1200" b="0" i="0" u="none" strike="noStrike" dirty="0">
                        <a:solidFill>
                          <a:schemeClr val="accent1"/>
                        </a:solidFill>
                        <a:effectLst/>
                        <a:latin typeface="Arial" panose="020B0604020202020204" pitchFamily="34" charset="0"/>
                      </a:endParaRPr>
                    </a:p>
                  </a:txBody>
                  <a:tcPr marL="4988" marR="4988" marT="4988" marB="0" anchor="ctr">
                    <a:solidFill>
                      <a:schemeClr val="bg1"/>
                    </a:solidFill>
                  </a:tcPr>
                </a:tc>
                <a:tc>
                  <a:txBody>
                    <a:bodyPr/>
                    <a:lstStyle/>
                    <a:p>
                      <a:pPr algn="ctr" fontAlgn="ctr"/>
                      <a:r>
                        <a:rPr lang="es-419" sz="1200" u="none" strike="noStrike" dirty="0">
                          <a:solidFill>
                            <a:schemeClr val="accent1"/>
                          </a:solidFill>
                          <a:effectLst/>
                        </a:rPr>
                        <a:t>70%</a:t>
                      </a:r>
                      <a:endParaRPr lang="es-419" sz="1200" b="0" i="0" u="none" strike="noStrike" dirty="0">
                        <a:solidFill>
                          <a:schemeClr val="accent1"/>
                        </a:solidFill>
                        <a:effectLst/>
                        <a:latin typeface="Arial" panose="020B0604020202020204" pitchFamily="34" charset="0"/>
                      </a:endParaRPr>
                    </a:p>
                  </a:txBody>
                  <a:tcPr marL="4988" marR="4988" marT="4988" marB="0" anchor="ctr">
                    <a:solidFill>
                      <a:schemeClr val="bg1"/>
                    </a:solidFill>
                  </a:tcPr>
                </a:tc>
                <a:tc>
                  <a:txBody>
                    <a:bodyPr/>
                    <a:lstStyle/>
                    <a:p>
                      <a:pPr algn="ctr" fontAlgn="ctr"/>
                      <a:r>
                        <a:rPr lang="es-419" sz="1200" u="none" strike="noStrike" dirty="0">
                          <a:solidFill>
                            <a:schemeClr val="accent1"/>
                          </a:solidFill>
                          <a:effectLst/>
                        </a:rPr>
                        <a:t>55%</a:t>
                      </a:r>
                      <a:endParaRPr lang="es-419" sz="1200" b="0" i="0" u="none" strike="noStrike" dirty="0">
                        <a:solidFill>
                          <a:schemeClr val="accent1"/>
                        </a:solidFill>
                        <a:effectLst/>
                        <a:latin typeface="Arial" panose="020B0604020202020204" pitchFamily="34" charset="0"/>
                      </a:endParaRPr>
                    </a:p>
                  </a:txBody>
                  <a:tcPr marL="4988" marR="4988" marT="4988" marB="0" anchor="ctr">
                    <a:solidFill>
                      <a:schemeClr val="bg1"/>
                    </a:solidFill>
                  </a:tcPr>
                </a:tc>
                <a:tc>
                  <a:txBody>
                    <a:bodyPr/>
                    <a:lstStyle/>
                    <a:p>
                      <a:pPr algn="ctr" fontAlgn="ctr"/>
                      <a:r>
                        <a:rPr lang="es-419" sz="1200" u="none" strike="noStrike" dirty="0">
                          <a:solidFill>
                            <a:schemeClr val="accent1"/>
                          </a:solidFill>
                          <a:effectLst/>
                        </a:rPr>
                        <a:t>50% </a:t>
                      </a:r>
                      <a:endParaRPr lang="es-419" sz="1200" b="1" i="0" u="none" strike="noStrike" dirty="0">
                        <a:solidFill>
                          <a:schemeClr val="accent1"/>
                        </a:solidFill>
                        <a:effectLst/>
                        <a:latin typeface="Arial" panose="020B0604020202020204" pitchFamily="34" charset="0"/>
                      </a:endParaRPr>
                    </a:p>
                  </a:txBody>
                  <a:tcPr marL="4988" marR="4988" marT="4988" marB="0" anchor="ctr">
                    <a:solidFill>
                      <a:schemeClr val="bg1"/>
                    </a:solidFill>
                  </a:tcPr>
                </a:tc>
                <a:extLst>
                  <a:ext uri="{0D108BD9-81ED-4DB2-BD59-A6C34878D82A}">
                    <a16:rowId xmlns:a16="http://schemas.microsoft.com/office/drawing/2014/main" val="1053214465"/>
                  </a:ext>
                </a:extLst>
              </a:tr>
              <a:tr h="1143624">
                <a:tc>
                  <a:txBody>
                    <a:bodyPr/>
                    <a:lstStyle/>
                    <a:p>
                      <a:pPr algn="just" fontAlgn="ctr"/>
                      <a:r>
                        <a:rPr lang="es-419" sz="1200" u="none" strike="noStrike" dirty="0">
                          <a:effectLst/>
                        </a:rPr>
                        <a:t> </a:t>
                      </a:r>
                      <a:endParaRPr lang="es-419" sz="1200" b="1" i="0" u="none" strike="noStrike" dirty="0">
                        <a:solidFill>
                          <a:srgbClr val="000000"/>
                        </a:solidFill>
                        <a:effectLst/>
                        <a:latin typeface="Arial" panose="020B0604020202020204" pitchFamily="34" charset="0"/>
                      </a:endParaRPr>
                    </a:p>
                  </a:txBody>
                  <a:tcPr marL="4988" marR="4988" marT="4988" marB="0" anchor="ctr">
                    <a:solidFill>
                      <a:schemeClr val="bg1"/>
                    </a:solidFill>
                  </a:tcPr>
                </a:tc>
                <a:tc>
                  <a:txBody>
                    <a:bodyPr/>
                    <a:lstStyle/>
                    <a:p>
                      <a:pPr algn="just" fontAlgn="ctr"/>
                      <a:endParaRPr lang="es-419" sz="1200" b="1" i="0" u="none" strike="noStrike" dirty="0">
                        <a:solidFill>
                          <a:srgbClr val="000000"/>
                        </a:solidFill>
                        <a:effectLst/>
                        <a:latin typeface="Arial" panose="020B0604020202020204" pitchFamily="34" charset="0"/>
                      </a:endParaRPr>
                    </a:p>
                  </a:txBody>
                  <a:tcPr marL="4988" marR="4988" marT="4988" marB="0" anchor="ctr">
                    <a:solidFill>
                      <a:schemeClr val="bg1"/>
                    </a:solidFill>
                  </a:tcPr>
                </a:tc>
                <a:tc>
                  <a:txBody>
                    <a:bodyPr/>
                    <a:lstStyle/>
                    <a:p>
                      <a:pPr algn="just" fontAlgn="ctr"/>
                      <a:r>
                        <a:rPr lang="es-ES" sz="1200" u="none" strike="noStrike" dirty="0">
                          <a:effectLst/>
                        </a:rPr>
                        <a:t>En proceso de elaboración e instalación de la señalética de acuerdo con el diagnóstico realizado en octubre de 2023.</a:t>
                      </a:r>
                      <a:endParaRPr lang="es-ES" sz="1200" b="0" i="0" u="none" strike="noStrike" dirty="0">
                        <a:solidFill>
                          <a:srgbClr val="000000"/>
                        </a:solidFill>
                        <a:effectLst/>
                        <a:latin typeface="Arial" panose="020B0604020202020204" pitchFamily="34" charset="0"/>
                      </a:endParaRPr>
                    </a:p>
                  </a:txBody>
                  <a:tcPr marL="4988" marR="4988" marT="4988" marB="0" anchor="ctr">
                    <a:solidFill>
                      <a:schemeClr val="bg1"/>
                    </a:solidFill>
                  </a:tcPr>
                </a:tc>
                <a:tc>
                  <a:txBody>
                    <a:bodyPr/>
                    <a:lstStyle/>
                    <a:p>
                      <a:pPr algn="just" fontAlgn="ctr"/>
                      <a:r>
                        <a:rPr lang="es-MX" sz="1200" b="0" i="0" u="none" strike="noStrike" dirty="0">
                          <a:solidFill>
                            <a:srgbClr val="000000"/>
                          </a:solidFill>
                          <a:effectLst/>
                          <a:latin typeface="Arial" panose="020B0604020202020204" pitchFamily="34" charset="0"/>
                        </a:rPr>
                        <a:t>En proceso de implementación del plan de mejoramiento en sedes de la Caja. </a:t>
                      </a:r>
                      <a:endParaRPr lang="es-ES" sz="1200" b="0" i="0" u="none" strike="noStrike" dirty="0">
                        <a:solidFill>
                          <a:srgbClr val="000000"/>
                        </a:solidFill>
                        <a:effectLst/>
                        <a:latin typeface="Arial" panose="020B0604020202020204" pitchFamily="34" charset="0"/>
                      </a:endParaRPr>
                    </a:p>
                  </a:txBody>
                  <a:tcPr marL="4988" marR="4988" marT="4988" marB="0" anchor="ctr">
                    <a:solidFill>
                      <a:schemeClr val="bg1"/>
                    </a:solidFill>
                  </a:tcPr>
                </a:tc>
                <a:tc>
                  <a:txBody>
                    <a:bodyPr/>
                    <a:lstStyle/>
                    <a:p>
                      <a:pPr algn="just" fontAlgn="ctr"/>
                      <a:r>
                        <a:rPr lang="es-ES" sz="1200" u="none" strike="noStrike" dirty="0">
                          <a:effectLst/>
                        </a:rPr>
                        <a:t>En proceso de actualización de nomenclatura de normatividad para la accesibilidad a personas con discapacidad. Igualmente, las instalaciones cuentan con espacios para personas con discapacidad como son rampas, sillas preferenciales y está en procesos de cotizaciones para el mobiliario y la señalización.</a:t>
                      </a:r>
                      <a:endParaRPr lang="es-ES" sz="1200" b="0" i="0" u="none" strike="noStrike" dirty="0">
                        <a:solidFill>
                          <a:srgbClr val="000000"/>
                        </a:solidFill>
                        <a:effectLst/>
                        <a:latin typeface="Arial" panose="020B0604020202020204" pitchFamily="34" charset="0"/>
                      </a:endParaRPr>
                    </a:p>
                  </a:txBody>
                  <a:tcPr marL="4988" marR="4988" marT="4988" marB="0" anchor="ctr">
                    <a:solidFill>
                      <a:schemeClr val="bg1"/>
                    </a:solidFill>
                  </a:tcPr>
                </a:tc>
                <a:tc>
                  <a:txBody>
                    <a:bodyPr/>
                    <a:lstStyle/>
                    <a:p>
                      <a:pPr algn="just" fontAlgn="ctr"/>
                      <a:r>
                        <a:rPr lang="es-ES" sz="1200" b="0" i="0" u="none" strike="noStrike" cap="none" dirty="0">
                          <a:solidFill>
                            <a:schemeClr val="dk1"/>
                          </a:solidFill>
                          <a:effectLst/>
                          <a:latin typeface="+mn-lt"/>
                          <a:ea typeface="+mn-ea"/>
                          <a:cs typeface="+mn-cs"/>
                          <a:sym typeface="Arial"/>
                        </a:rPr>
                        <a:t>Se está proyectando el cambio de señalética a nivel general de la Caja. </a:t>
                      </a:r>
                      <a:r>
                        <a:rPr lang="es-419" sz="1200" u="none" strike="noStrike" dirty="0">
                          <a:effectLst/>
                        </a:rPr>
                        <a:t> </a:t>
                      </a:r>
                      <a:endParaRPr lang="es-419" sz="1200" b="1" i="0" u="none" strike="noStrike" dirty="0">
                        <a:solidFill>
                          <a:srgbClr val="000000"/>
                        </a:solidFill>
                        <a:effectLst/>
                        <a:latin typeface="Arial" panose="020B0604020202020204" pitchFamily="34" charset="0"/>
                      </a:endParaRPr>
                    </a:p>
                  </a:txBody>
                  <a:tcPr marL="4988" marR="4988" marT="4988" marB="0" anchor="ctr">
                    <a:solidFill>
                      <a:schemeClr val="bg1"/>
                    </a:solidFill>
                  </a:tcPr>
                </a:tc>
                <a:extLst>
                  <a:ext uri="{0D108BD9-81ED-4DB2-BD59-A6C34878D82A}">
                    <a16:rowId xmlns:a16="http://schemas.microsoft.com/office/drawing/2014/main" val="795810203"/>
                  </a:ext>
                </a:extLst>
              </a:tr>
              <a:tr h="1117642">
                <a:tc>
                  <a:txBody>
                    <a:bodyPr/>
                    <a:lstStyle/>
                    <a:p>
                      <a:pPr algn="just" fontAlgn="ctr"/>
                      <a:r>
                        <a:rPr lang="es-ES" sz="1200" u="none" strike="noStrike" dirty="0">
                          <a:effectLst/>
                        </a:rPr>
                        <a:t>3.8.4 Aspectos para la atención de la comunidad LGTBI</a:t>
                      </a:r>
                      <a:endParaRPr lang="es-ES" sz="1200" b="1" i="0" u="none" strike="noStrike" dirty="0">
                        <a:solidFill>
                          <a:srgbClr val="000000"/>
                        </a:solidFill>
                        <a:effectLst/>
                        <a:latin typeface="Arial" panose="020B0604020202020204" pitchFamily="34" charset="0"/>
                      </a:endParaRPr>
                    </a:p>
                  </a:txBody>
                  <a:tcPr marL="4988" marR="4988" marT="4988" marB="0" anchor="ctr">
                    <a:solidFill>
                      <a:schemeClr val="bg1"/>
                    </a:solidFill>
                  </a:tcPr>
                </a:tc>
                <a:tc>
                  <a:txBody>
                    <a:bodyPr/>
                    <a:lstStyle/>
                    <a:p>
                      <a:pPr algn="just" fontAlgn="ctr"/>
                      <a:r>
                        <a:rPr lang="es-419" sz="1200" u="none" strike="noStrike" dirty="0">
                          <a:effectLst/>
                        </a:rPr>
                        <a:t>Accesibilidad e inclusión</a:t>
                      </a:r>
                      <a:endParaRPr lang="es-419" sz="1200" b="1" i="0" u="none" strike="noStrike" dirty="0">
                        <a:solidFill>
                          <a:srgbClr val="000000"/>
                        </a:solidFill>
                        <a:effectLst/>
                        <a:latin typeface="Arial" panose="020B0604020202020204" pitchFamily="34" charset="0"/>
                      </a:endParaRPr>
                    </a:p>
                  </a:txBody>
                  <a:tcPr marL="4988" marR="4988" marT="4988" marB="0" anchor="ctr">
                    <a:solidFill>
                      <a:schemeClr val="bg1"/>
                    </a:solidFill>
                  </a:tcPr>
                </a:tc>
                <a:tc>
                  <a:txBody>
                    <a:bodyPr/>
                    <a:lstStyle/>
                    <a:p>
                      <a:pPr algn="ctr" fontAlgn="ctr"/>
                      <a:r>
                        <a:rPr lang="es-419" sz="1200" u="none" strike="noStrike" dirty="0">
                          <a:solidFill>
                            <a:schemeClr val="accent1"/>
                          </a:solidFill>
                          <a:effectLst/>
                        </a:rPr>
                        <a:t>90%</a:t>
                      </a:r>
                      <a:endParaRPr lang="es-419" sz="1200" b="0" i="0" u="none" strike="noStrike" dirty="0">
                        <a:solidFill>
                          <a:schemeClr val="accent1"/>
                        </a:solidFill>
                        <a:effectLst/>
                        <a:latin typeface="Arial" panose="020B0604020202020204" pitchFamily="34" charset="0"/>
                      </a:endParaRPr>
                    </a:p>
                  </a:txBody>
                  <a:tcPr marL="4988" marR="4988" marT="4988" marB="0" anchor="ctr">
                    <a:solidFill>
                      <a:schemeClr val="bg1"/>
                    </a:solidFill>
                  </a:tcPr>
                </a:tc>
                <a:tc>
                  <a:txBody>
                    <a:bodyPr/>
                    <a:lstStyle/>
                    <a:p>
                      <a:pPr algn="ctr" fontAlgn="ctr"/>
                      <a:r>
                        <a:rPr lang="es-419" sz="1200" u="none" strike="noStrike" dirty="0">
                          <a:solidFill>
                            <a:schemeClr val="accent1"/>
                          </a:solidFill>
                          <a:effectLst/>
                        </a:rPr>
                        <a:t>80%</a:t>
                      </a:r>
                      <a:endParaRPr lang="es-419" sz="1200" b="0" i="0" u="none" strike="noStrike" dirty="0">
                        <a:solidFill>
                          <a:schemeClr val="accent1"/>
                        </a:solidFill>
                        <a:effectLst/>
                        <a:latin typeface="Arial" panose="020B0604020202020204" pitchFamily="34" charset="0"/>
                      </a:endParaRPr>
                    </a:p>
                  </a:txBody>
                  <a:tcPr marL="4988" marR="4988" marT="4988"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4988" marR="4988" marT="4988" marB="0" anchor="ctr">
                    <a:solidFill>
                      <a:schemeClr val="bg1"/>
                    </a:solidFill>
                  </a:tcPr>
                </a:tc>
                <a:tc>
                  <a:txBody>
                    <a:bodyPr/>
                    <a:lstStyle/>
                    <a:p>
                      <a:pPr algn="ctr" fontAlgn="ctr"/>
                      <a:r>
                        <a:rPr lang="es-419" sz="1200" u="none" strike="noStrike" dirty="0">
                          <a:effectLst/>
                        </a:rPr>
                        <a:t> 100%</a:t>
                      </a:r>
                      <a:endParaRPr lang="es-419" sz="1200" b="0" i="0" u="none" strike="noStrike" dirty="0">
                        <a:solidFill>
                          <a:srgbClr val="000000"/>
                        </a:solidFill>
                        <a:effectLst/>
                        <a:latin typeface="Arial" panose="020B0604020202020204" pitchFamily="34" charset="0"/>
                      </a:endParaRPr>
                    </a:p>
                  </a:txBody>
                  <a:tcPr marL="4988" marR="4988" marT="4988" marB="0" anchor="ctr">
                    <a:solidFill>
                      <a:schemeClr val="bg1"/>
                    </a:solidFill>
                  </a:tcPr>
                </a:tc>
                <a:extLst>
                  <a:ext uri="{0D108BD9-81ED-4DB2-BD59-A6C34878D82A}">
                    <a16:rowId xmlns:a16="http://schemas.microsoft.com/office/drawing/2014/main" val="2705383693"/>
                  </a:ext>
                </a:extLst>
              </a:tr>
              <a:tr h="2607154">
                <a:tc>
                  <a:txBody>
                    <a:bodyPr/>
                    <a:lstStyle/>
                    <a:p>
                      <a:pPr algn="just" fontAlgn="ctr"/>
                      <a:r>
                        <a:rPr lang="es-419" sz="1200" u="none" strike="noStrike" dirty="0">
                          <a:effectLst/>
                        </a:rPr>
                        <a:t> </a:t>
                      </a:r>
                      <a:endParaRPr lang="es-419" sz="1200" b="1" i="0" u="none" strike="noStrike" dirty="0">
                        <a:solidFill>
                          <a:srgbClr val="000000"/>
                        </a:solidFill>
                        <a:effectLst/>
                        <a:latin typeface="Arial" panose="020B0604020202020204" pitchFamily="34" charset="0"/>
                      </a:endParaRPr>
                    </a:p>
                  </a:txBody>
                  <a:tcPr marL="4988" marR="4988" marT="4988" marB="0" anchor="ctr">
                    <a:solidFill>
                      <a:schemeClr val="bg1"/>
                    </a:solidFill>
                  </a:tcPr>
                </a:tc>
                <a:tc>
                  <a:txBody>
                    <a:bodyPr/>
                    <a:lstStyle/>
                    <a:p>
                      <a:pPr algn="just" fontAlgn="ctr"/>
                      <a:r>
                        <a:rPr lang="es-419" sz="1200" u="none" strike="noStrike" dirty="0">
                          <a:effectLst/>
                        </a:rPr>
                        <a:t> </a:t>
                      </a:r>
                      <a:endParaRPr lang="es-419" sz="1200" b="1" i="0" u="none" strike="noStrike" dirty="0">
                        <a:solidFill>
                          <a:srgbClr val="000000"/>
                        </a:solidFill>
                        <a:effectLst/>
                        <a:latin typeface="Arial" panose="020B0604020202020204" pitchFamily="34" charset="0"/>
                      </a:endParaRPr>
                    </a:p>
                  </a:txBody>
                  <a:tcPr marL="4988" marR="4988" marT="4988" marB="0" anchor="ctr">
                    <a:solidFill>
                      <a:schemeClr val="bg1"/>
                    </a:solidFill>
                  </a:tcPr>
                </a:tc>
                <a:tc>
                  <a:txBody>
                    <a:bodyPr/>
                    <a:lstStyle/>
                    <a:p>
                      <a:pPr algn="just" fontAlgn="ctr"/>
                      <a:r>
                        <a:rPr lang="es-ES" sz="1200" u="none" strike="noStrike" dirty="0">
                          <a:effectLst/>
                        </a:rPr>
                        <a:t>Cuenta con el protocolo de  atención para la  población LGTBIQ+, las capacitaciones son constantes.</a:t>
                      </a:r>
                      <a:endParaRPr lang="es-ES" sz="1200" b="0" i="0" u="none" strike="noStrike" dirty="0">
                        <a:solidFill>
                          <a:srgbClr val="000000"/>
                        </a:solidFill>
                        <a:effectLst/>
                        <a:latin typeface="Arial" panose="020B0604020202020204" pitchFamily="34" charset="0"/>
                      </a:endParaRPr>
                    </a:p>
                  </a:txBody>
                  <a:tcPr marL="4988" marR="4988" marT="4988" marB="0" anchor="ctr">
                    <a:solidFill>
                      <a:schemeClr val="bg1"/>
                    </a:solidFill>
                  </a:tcPr>
                </a:tc>
                <a:tc>
                  <a:txBody>
                    <a:bodyPr/>
                    <a:lstStyle/>
                    <a:p>
                      <a:pPr algn="just" fontAlgn="ctr"/>
                      <a:r>
                        <a:rPr lang="es-MX" sz="1200" dirty="0"/>
                        <a:t>Para este año dar alcance y realizar seguimiento al Calendario de la inclusión y la diversidad 2024 en relación con los diferentes tipos de discapacidad que existen y las fechas conmemorativas.</a:t>
                      </a:r>
                    </a:p>
                    <a:p>
                      <a:pPr algn="just" fontAlgn="ctr"/>
                      <a:endParaRPr lang="es-ES" sz="1200" dirty="0"/>
                    </a:p>
                  </a:txBody>
                  <a:tcPr marL="4988" marR="4988" marT="4988" marB="0" anchor="ctr">
                    <a:solidFill>
                      <a:schemeClr val="bg1"/>
                    </a:solidFill>
                  </a:tcPr>
                </a:tc>
                <a:tc>
                  <a:txBody>
                    <a:bodyPr/>
                    <a:lstStyle/>
                    <a:p>
                      <a:pPr algn="ctr" fontAlgn="ctr"/>
                      <a:r>
                        <a:rPr lang="es-419" sz="1200" u="none" strike="noStrike" dirty="0">
                          <a:effectLst/>
                        </a:rPr>
                        <a:t> </a:t>
                      </a:r>
                      <a:endParaRPr lang="es-419" sz="1200" b="0" i="0" u="none" strike="noStrike" dirty="0">
                        <a:solidFill>
                          <a:srgbClr val="000000"/>
                        </a:solidFill>
                        <a:effectLst/>
                        <a:latin typeface="Arial" panose="020B0604020202020204" pitchFamily="34" charset="0"/>
                      </a:endParaRPr>
                    </a:p>
                  </a:txBody>
                  <a:tcPr marL="4988" marR="4988" marT="4988" marB="0" anchor="ctr">
                    <a:solidFill>
                      <a:schemeClr val="bg1"/>
                    </a:solidFill>
                  </a:tcPr>
                </a:tc>
                <a:tc>
                  <a:txBody>
                    <a:bodyPr/>
                    <a:lstStyle/>
                    <a:p>
                      <a:pPr algn="ctr" fontAlgn="ctr"/>
                      <a:r>
                        <a:rPr lang="es-419" sz="1200" u="none" strike="noStrike" dirty="0">
                          <a:effectLst/>
                        </a:rPr>
                        <a:t> </a:t>
                      </a:r>
                      <a:endParaRPr lang="es-419" sz="1200" b="0" i="0" u="none" strike="noStrike" dirty="0">
                        <a:solidFill>
                          <a:srgbClr val="000000"/>
                        </a:solidFill>
                        <a:effectLst/>
                        <a:latin typeface="Arial" panose="020B0604020202020204" pitchFamily="34" charset="0"/>
                      </a:endParaRPr>
                    </a:p>
                  </a:txBody>
                  <a:tcPr marL="4988" marR="4988" marT="4988" marB="0" anchor="ctr">
                    <a:solidFill>
                      <a:schemeClr val="bg1"/>
                    </a:solidFill>
                  </a:tcPr>
                </a:tc>
                <a:extLst>
                  <a:ext uri="{0D108BD9-81ED-4DB2-BD59-A6C34878D82A}">
                    <a16:rowId xmlns:a16="http://schemas.microsoft.com/office/drawing/2014/main" val="3103684416"/>
                  </a:ext>
                </a:extLst>
              </a:tr>
            </a:tbl>
          </a:graphicData>
        </a:graphic>
      </p:graphicFrame>
    </p:spTree>
    <p:extLst>
      <p:ext uri="{BB962C8B-B14F-4D97-AF65-F5344CB8AC3E}">
        <p14:creationId xmlns:p14="http://schemas.microsoft.com/office/powerpoint/2010/main" val="2742727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pic>
        <p:nvPicPr>
          <p:cNvPr id="91" name="Google Shape;91;g1dee818c1e5_0_2"/>
          <p:cNvPicPr preferRelativeResize="0"/>
          <p:nvPr/>
        </p:nvPicPr>
        <p:blipFill rotWithShape="1">
          <a:blip r:embed="rId3">
            <a:alphaModFix/>
          </a:blip>
          <a:srcRect/>
          <a:stretch/>
        </p:blipFill>
        <p:spPr>
          <a:xfrm>
            <a:off x="0" y="524"/>
            <a:ext cx="11879248" cy="7198251"/>
          </a:xfrm>
          <a:prstGeom prst="rect">
            <a:avLst/>
          </a:prstGeom>
          <a:noFill/>
          <a:ln>
            <a:noFill/>
          </a:ln>
        </p:spPr>
      </p:pic>
      <p:graphicFrame>
        <p:nvGraphicFramePr>
          <p:cNvPr id="2" name="Tabla 1"/>
          <p:cNvGraphicFramePr>
            <a:graphicFrameLocks noGrp="1"/>
          </p:cNvGraphicFramePr>
          <p:nvPr>
            <p:extLst>
              <p:ext uri="{D42A27DB-BD31-4B8C-83A1-F6EECF244321}">
                <p14:modId xmlns:p14="http://schemas.microsoft.com/office/powerpoint/2010/main" val="4000209976"/>
              </p:ext>
            </p:extLst>
          </p:nvPr>
        </p:nvGraphicFramePr>
        <p:xfrm>
          <a:off x="539262" y="562707"/>
          <a:ext cx="10867291" cy="6337206"/>
        </p:xfrm>
        <a:graphic>
          <a:graphicData uri="http://schemas.openxmlformats.org/drawingml/2006/table">
            <a:tbl>
              <a:tblPr>
                <a:tableStyleId>{D7AC3CCA-C797-4891-BE02-D94E43425B78}</a:tableStyleId>
              </a:tblPr>
              <a:tblGrid>
                <a:gridCol w="1404043">
                  <a:extLst>
                    <a:ext uri="{9D8B030D-6E8A-4147-A177-3AD203B41FA5}">
                      <a16:colId xmlns:a16="http://schemas.microsoft.com/office/drawing/2014/main" val="1929498474"/>
                    </a:ext>
                  </a:extLst>
                </a:gridCol>
                <a:gridCol w="1022633">
                  <a:extLst>
                    <a:ext uri="{9D8B030D-6E8A-4147-A177-3AD203B41FA5}">
                      <a16:colId xmlns:a16="http://schemas.microsoft.com/office/drawing/2014/main" val="2701315780"/>
                    </a:ext>
                  </a:extLst>
                </a:gridCol>
                <a:gridCol w="1899139">
                  <a:extLst>
                    <a:ext uri="{9D8B030D-6E8A-4147-A177-3AD203B41FA5}">
                      <a16:colId xmlns:a16="http://schemas.microsoft.com/office/drawing/2014/main" val="1708073884"/>
                    </a:ext>
                  </a:extLst>
                </a:gridCol>
                <a:gridCol w="3071446">
                  <a:extLst>
                    <a:ext uri="{9D8B030D-6E8A-4147-A177-3AD203B41FA5}">
                      <a16:colId xmlns:a16="http://schemas.microsoft.com/office/drawing/2014/main" val="1385898682"/>
                    </a:ext>
                  </a:extLst>
                </a:gridCol>
                <a:gridCol w="1617785">
                  <a:extLst>
                    <a:ext uri="{9D8B030D-6E8A-4147-A177-3AD203B41FA5}">
                      <a16:colId xmlns:a16="http://schemas.microsoft.com/office/drawing/2014/main" val="1609514978"/>
                    </a:ext>
                  </a:extLst>
                </a:gridCol>
                <a:gridCol w="1852245">
                  <a:extLst>
                    <a:ext uri="{9D8B030D-6E8A-4147-A177-3AD203B41FA5}">
                      <a16:colId xmlns:a16="http://schemas.microsoft.com/office/drawing/2014/main" val="218264353"/>
                    </a:ext>
                  </a:extLst>
                </a:gridCol>
              </a:tblGrid>
              <a:tr h="213938">
                <a:tc rowSpan="2">
                  <a:txBody>
                    <a:bodyPr/>
                    <a:lstStyle/>
                    <a:p>
                      <a:pPr algn="ctr" fontAlgn="ctr"/>
                      <a:r>
                        <a:rPr lang="es-419" sz="1200" b="1" u="none" strike="noStrike" dirty="0">
                          <a:solidFill>
                            <a:schemeClr val="bg1"/>
                          </a:solidFill>
                          <a:effectLst/>
                        </a:rPr>
                        <a:t>Numeral de la Circular</a:t>
                      </a:r>
                      <a:endParaRPr lang="es-419" sz="1200" b="1" i="0" u="none" strike="noStrike" dirty="0">
                        <a:solidFill>
                          <a:schemeClr val="bg1"/>
                        </a:solidFill>
                        <a:effectLst/>
                        <a:latin typeface="Arial" panose="020B0604020202020204" pitchFamily="34" charset="0"/>
                      </a:endParaRPr>
                    </a:p>
                  </a:txBody>
                  <a:tcPr marL="6012" marR="6012" marT="6012" marB="0" anchor="ctr">
                    <a:solidFill>
                      <a:schemeClr val="tx1">
                        <a:lumMod val="50000"/>
                        <a:lumOff val="50000"/>
                      </a:schemeClr>
                    </a:solidFill>
                  </a:tcPr>
                </a:tc>
                <a:tc rowSpan="2">
                  <a:txBody>
                    <a:bodyPr/>
                    <a:lstStyle/>
                    <a:p>
                      <a:pPr algn="ctr" fontAlgn="ctr"/>
                      <a:r>
                        <a:rPr lang="es-419" sz="1200" b="1" u="none" strike="noStrike" dirty="0">
                          <a:solidFill>
                            <a:schemeClr val="bg1"/>
                          </a:solidFill>
                          <a:effectLst/>
                        </a:rPr>
                        <a:t>Subtemas</a:t>
                      </a:r>
                      <a:endParaRPr lang="es-419" sz="1200" b="1" i="0" u="none" strike="noStrike" dirty="0">
                        <a:solidFill>
                          <a:schemeClr val="bg1"/>
                        </a:solidFill>
                        <a:effectLst/>
                        <a:latin typeface="Arial" panose="020B0604020202020204" pitchFamily="34" charset="0"/>
                      </a:endParaRPr>
                    </a:p>
                  </a:txBody>
                  <a:tcPr marL="6012" marR="6012" marT="6012" marB="0" anchor="ctr">
                    <a:solidFill>
                      <a:schemeClr val="tx1">
                        <a:lumMod val="50000"/>
                        <a:lumOff val="50000"/>
                      </a:schemeClr>
                    </a:solidFill>
                  </a:tcPr>
                </a:tc>
                <a:tc gridSpan="4">
                  <a:txBody>
                    <a:bodyPr/>
                    <a:lstStyle/>
                    <a:p>
                      <a:pPr algn="ctr" fontAlgn="ctr"/>
                      <a:r>
                        <a:rPr lang="es-419" sz="1200" b="1" u="none" strike="noStrike" dirty="0">
                          <a:solidFill>
                            <a:schemeClr val="bg1"/>
                          </a:solidFill>
                          <a:effectLst/>
                        </a:rPr>
                        <a:t>% Avance a abril de 2024</a:t>
                      </a:r>
                      <a:endParaRPr lang="es-419" sz="1200" b="1" i="0" u="none" strike="noStrike" dirty="0">
                        <a:solidFill>
                          <a:schemeClr val="bg1"/>
                        </a:solidFill>
                        <a:effectLst/>
                        <a:latin typeface="Arial" panose="020B0604020202020204" pitchFamily="34" charset="0"/>
                      </a:endParaRPr>
                    </a:p>
                  </a:txBody>
                  <a:tcPr marL="6012" marR="6012" marT="6012" marB="0" anchor="ctr">
                    <a:solidFill>
                      <a:schemeClr val="tx1">
                        <a:lumMod val="50000"/>
                        <a:lumOff val="50000"/>
                      </a:schemeClr>
                    </a:solidFill>
                  </a:tcPr>
                </a:tc>
                <a:tc hMerge="1">
                  <a:txBody>
                    <a:bodyPr/>
                    <a:lstStyle/>
                    <a:p>
                      <a:endParaRPr lang="es-419"/>
                    </a:p>
                  </a:txBody>
                  <a:tcPr/>
                </a:tc>
                <a:tc hMerge="1">
                  <a:txBody>
                    <a:bodyPr/>
                    <a:lstStyle/>
                    <a:p>
                      <a:endParaRPr lang="es-419"/>
                    </a:p>
                  </a:txBody>
                  <a:tcPr/>
                </a:tc>
                <a:tc hMerge="1">
                  <a:txBody>
                    <a:bodyPr/>
                    <a:lstStyle/>
                    <a:p>
                      <a:endParaRPr lang="es-419"/>
                    </a:p>
                  </a:txBody>
                  <a:tcPr/>
                </a:tc>
                <a:extLst>
                  <a:ext uri="{0D108BD9-81ED-4DB2-BD59-A6C34878D82A}">
                    <a16:rowId xmlns:a16="http://schemas.microsoft.com/office/drawing/2014/main" val="309009000"/>
                  </a:ext>
                </a:extLst>
              </a:tr>
              <a:tr h="213938">
                <a:tc vMerge="1">
                  <a:txBody>
                    <a:bodyPr/>
                    <a:lstStyle/>
                    <a:p>
                      <a:endParaRPr lang="es-419"/>
                    </a:p>
                  </a:txBody>
                  <a:tcPr/>
                </a:tc>
                <a:tc vMerge="1">
                  <a:txBody>
                    <a:bodyPr/>
                    <a:lstStyle/>
                    <a:p>
                      <a:endParaRPr lang="es-419"/>
                    </a:p>
                  </a:txBody>
                  <a:tcPr/>
                </a:tc>
                <a:tc>
                  <a:txBody>
                    <a:bodyPr/>
                    <a:lstStyle/>
                    <a:p>
                      <a:pPr algn="ctr" fontAlgn="ctr"/>
                      <a:r>
                        <a:rPr lang="es-419" sz="1200" b="1" u="none" strike="noStrike" dirty="0">
                          <a:solidFill>
                            <a:schemeClr val="bg1"/>
                          </a:solidFill>
                          <a:effectLst/>
                        </a:rPr>
                        <a:t>Comfenalco Tolima</a:t>
                      </a:r>
                      <a:endParaRPr lang="es-419" sz="1200" b="1" i="0" u="none" strike="noStrike" dirty="0">
                        <a:solidFill>
                          <a:schemeClr val="bg1"/>
                        </a:solidFill>
                        <a:effectLst/>
                        <a:latin typeface="Arial" panose="020B0604020202020204" pitchFamily="34" charset="0"/>
                      </a:endParaRPr>
                    </a:p>
                  </a:txBody>
                  <a:tcPr marL="6012" marR="6012" marT="6012"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Comfamiliar Huila</a:t>
                      </a:r>
                      <a:endParaRPr lang="es-419" sz="1200" b="1" i="0" u="none" strike="noStrike" dirty="0">
                        <a:solidFill>
                          <a:schemeClr val="bg1"/>
                        </a:solidFill>
                        <a:effectLst/>
                        <a:latin typeface="Arial" panose="020B0604020202020204" pitchFamily="34" charset="0"/>
                      </a:endParaRPr>
                    </a:p>
                  </a:txBody>
                  <a:tcPr marL="6012" marR="6012" marT="6012"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Cafasur</a:t>
                      </a:r>
                      <a:endParaRPr lang="es-419" sz="1200" b="1" i="0" u="none" strike="noStrike" dirty="0">
                        <a:solidFill>
                          <a:schemeClr val="bg1"/>
                        </a:solidFill>
                        <a:effectLst/>
                        <a:latin typeface="Arial" panose="020B0604020202020204" pitchFamily="34" charset="0"/>
                      </a:endParaRPr>
                    </a:p>
                  </a:txBody>
                  <a:tcPr marL="6012" marR="6012" marT="6012"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Comfatolima</a:t>
                      </a:r>
                      <a:endParaRPr lang="es-419" sz="1200" b="1" i="0" u="none" strike="noStrike" dirty="0">
                        <a:solidFill>
                          <a:schemeClr val="bg1"/>
                        </a:solidFill>
                        <a:effectLst/>
                        <a:latin typeface="Arial" panose="020B0604020202020204" pitchFamily="34" charset="0"/>
                      </a:endParaRPr>
                    </a:p>
                  </a:txBody>
                  <a:tcPr marL="6012" marR="6012" marT="6012" marB="0" anchor="ctr">
                    <a:solidFill>
                      <a:schemeClr val="tx1">
                        <a:lumMod val="50000"/>
                        <a:lumOff val="50000"/>
                      </a:schemeClr>
                    </a:solidFill>
                  </a:tcPr>
                </a:tc>
                <a:extLst>
                  <a:ext uri="{0D108BD9-81ED-4DB2-BD59-A6C34878D82A}">
                    <a16:rowId xmlns:a16="http://schemas.microsoft.com/office/drawing/2014/main" val="3028799958"/>
                  </a:ext>
                </a:extLst>
              </a:tr>
              <a:tr h="891414">
                <a:tc>
                  <a:txBody>
                    <a:bodyPr/>
                    <a:lstStyle/>
                    <a:p>
                      <a:pPr algn="just" fontAlgn="ctr"/>
                      <a:r>
                        <a:rPr lang="es-419" sz="1200" u="none" strike="noStrike" dirty="0">
                          <a:effectLst/>
                        </a:rPr>
                        <a:t>4.1 Atención Presencial</a:t>
                      </a:r>
                      <a:endParaRPr lang="es-419" sz="1200" b="1" i="0" u="none" strike="noStrike" dirty="0">
                        <a:solidFill>
                          <a:srgbClr val="000000"/>
                        </a:solidFill>
                        <a:effectLst/>
                        <a:latin typeface="Arial" panose="020B0604020202020204" pitchFamily="34" charset="0"/>
                      </a:endParaRPr>
                    </a:p>
                  </a:txBody>
                  <a:tcPr marL="6012" marR="6012" marT="6012" marB="0" anchor="ctr">
                    <a:solidFill>
                      <a:schemeClr val="bg1"/>
                    </a:solidFill>
                  </a:tcPr>
                </a:tc>
                <a:tc>
                  <a:txBody>
                    <a:bodyPr/>
                    <a:lstStyle/>
                    <a:p>
                      <a:pPr algn="just" fontAlgn="ctr"/>
                      <a:r>
                        <a:rPr lang="es-ES" sz="1200" u="none" strike="noStrike" dirty="0">
                          <a:effectLst/>
                        </a:rPr>
                        <a:t>Accesibilidad a los medios de comunicación y tramites de PQRSF</a:t>
                      </a:r>
                      <a:endParaRPr lang="es-ES" sz="1200" b="1" i="0" u="none" strike="noStrike" dirty="0">
                        <a:solidFill>
                          <a:srgbClr val="000000"/>
                        </a:solidFill>
                        <a:effectLst/>
                        <a:latin typeface="Arial" panose="020B0604020202020204" pitchFamily="34" charset="0"/>
                      </a:endParaRPr>
                    </a:p>
                  </a:txBody>
                  <a:tcPr marL="6012" marR="6012" marT="6012"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6012" marR="6012" marT="6012" marB="0" anchor="ctr">
                    <a:solidFill>
                      <a:schemeClr val="bg1"/>
                    </a:solidFill>
                  </a:tcPr>
                </a:tc>
                <a:tc>
                  <a:txBody>
                    <a:bodyPr/>
                    <a:lstStyle/>
                    <a:p>
                      <a:pPr algn="ctr" fontAlgn="ctr"/>
                      <a:r>
                        <a:rPr lang="es-419" sz="1200" u="none" strike="noStrike" dirty="0">
                          <a:solidFill>
                            <a:schemeClr val="accent1"/>
                          </a:solidFill>
                          <a:effectLst/>
                        </a:rPr>
                        <a:t>70%</a:t>
                      </a:r>
                      <a:endParaRPr lang="es-419" sz="1200" b="0" i="0" u="none" strike="noStrike" dirty="0">
                        <a:solidFill>
                          <a:schemeClr val="accent1"/>
                        </a:solidFill>
                        <a:effectLst/>
                        <a:latin typeface="Arial" panose="020B0604020202020204" pitchFamily="34" charset="0"/>
                      </a:endParaRPr>
                    </a:p>
                  </a:txBody>
                  <a:tcPr marL="6012" marR="6012" marT="6012"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6012" marR="6012" marT="6012" marB="0" anchor="ctr">
                    <a:solidFill>
                      <a:schemeClr val="bg1"/>
                    </a:solidFill>
                  </a:tcPr>
                </a:tc>
                <a:tc>
                  <a:txBody>
                    <a:bodyPr/>
                    <a:lstStyle/>
                    <a:p>
                      <a:pPr algn="ctr" fontAlgn="ctr"/>
                      <a:r>
                        <a:rPr lang="es-419" sz="1200" u="none" strike="noStrike" dirty="0">
                          <a:effectLst/>
                        </a:rPr>
                        <a:t>100% </a:t>
                      </a:r>
                      <a:endParaRPr lang="es-419" sz="1200" b="0" i="0" u="none" strike="noStrike" dirty="0">
                        <a:solidFill>
                          <a:srgbClr val="000000"/>
                        </a:solidFill>
                        <a:effectLst/>
                        <a:latin typeface="Arial" panose="020B0604020202020204" pitchFamily="34" charset="0"/>
                      </a:endParaRPr>
                    </a:p>
                  </a:txBody>
                  <a:tcPr marL="6012" marR="6012" marT="6012" marB="0" anchor="ctr">
                    <a:solidFill>
                      <a:schemeClr val="bg1"/>
                    </a:solidFill>
                  </a:tcPr>
                </a:tc>
                <a:extLst>
                  <a:ext uri="{0D108BD9-81ED-4DB2-BD59-A6C34878D82A}">
                    <a16:rowId xmlns:a16="http://schemas.microsoft.com/office/drawing/2014/main" val="2399330268"/>
                  </a:ext>
                </a:extLst>
              </a:tr>
              <a:tr h="1729342">
                <a:tc>
                  <a:txBody>
                    <a:bodyPr/>
                    <a:lstStyle/>
                    <a:p>
                      <a:pPr algn="just" fontAlgn="ctr"/>
                      <a:r>
                        <a:rPr lang="es-419" sz="1200" u="none" strike="noStrike" dirty="0">
                          <a:effectLst/>
                        </a:rPr>
                        <a:t> </a:t>
                      </a:r>
                      <a:endParaRPr lang="es-419" sz="1200" b="1" i="0" u="none" strike="noStrike" dirty="0">
                        <a:solidFill>
                          <a:srgbClr val="000000"/>
                        </a:solidFill>
                        <a:effectLst/>
                        <a:latin typeface="Arial" panose="020B0604020202020204" pitchFamily="34" charset="0"/>
                      </a:endParaRPr>
                    </a:p>
                  </a:txBody>
                  <a:tcPr marL="6012" marR="6012" marT="6012" marB="0" anchor="ctr">
                    <a:solidFill>
                      <a:schemeClr val="bg1"/>
                    </a:solidFill>
                  </a:tcPr>
                </a:tc>
                <a:tc>
                  <a:txBody>
                    <a:bodyPr/>
                    <a:lstStyle/>
                    <a:p>
                      <a:pPr algn="just" fontAlgn="ctr"/>
                      <a:r>
                        <a:rPr lang="es-419" sz="1200" u="none" strike="noStrike" dirty="0">
                          <a:effectLst/>
                        </a:rPr>
                        <a:t> </a:t>
                      </a:r>
                      <a:endParaRPr lang="es-419" sz="1200" b="1" i="0" u="none" strike="noStrike" dirty="0">
                        <a:solidFill>
                          <a:srgbClr val="000000"/>
                        </a:solidFill>
                        <a:effectLst/>
                        <a:latin typeface="Arial" panose="020B0604020202020204" pitchFamily="34" charset="0"/>
                      </a:endParaRPr>
                    </a:p>
                  </a:txBody>
                  <a:tcPr marL="6012" marR="6012" marT="6012" marB="0" anchor="ctr">
                    <a:solidFill>
                      <a:schemeClr val="bg1"/>
                    </a:solidFill>
                  </a:tcPr>
                </a:tc>
                <a:tc>
                  <a:txBody>
                    <a:bodyPr/>
                    <a:lstStyle/>
                    <a:p>
                      <a:pPr algn="ctr" fontAlgn="ctr"/>
                      <a:r>
                        <a:rPr lang="es-419" sz="1200" u="none" strike="noStrike" dirty="0">
                          <a:effectLst/>
                        </a:rPr>
                        <a:t> </a:t>
                      </a:r>
                      <a:endParaRPr lang="es-419" sz="1200" b="0" i="0" u="none" strike="noStrike" dirty="0">
                        <a:solidFill>
                          <a:srgbClr val="000000"/>
                        </a:solidFill>
                        <a:effectLst/>
                        <a:latin typeface="Arial" panose="020B0604020202020204" pitchFamily="34" charset="0"/>
                      </a:endParaRPr>
                    </a:p>
                  </a:txBody>
                  <a:tcPr marL="6012" marR="6012" marT="6012" marB="0" anchor="ctr">
                    <a:solidFill>
                      <a:schemeClr val="bg1"/>
                    </a:solidFill>
                  </a:tcPr>
                </a:tc>
                <a:tc>
                  <a:txBody>
                    <a:bodyPr/>
                    <a:lstStyle/>
                    <a:p>
                      <a:pPr algn="just" fontAlgn="ctr"/>
                      <a:endParaRPr lang="es-ES" sz="1200" u="none" strike="noStrike" dirty="0">
                        <a:effectLst/>
                      </a:endParaRPr>
                    </a:p>
                    <a:p>
                      <a:pPr algn="just" fontAlgn="ctr"/>
                      <a:r>
                        <a:rPr lang="es-ES" sz="1200" u="none" strike="noStrike" dirty="0">
                          <a:effectLst/>
                        </a:rPr>
                        <a:t>Para este año desde el área de Servicio al Cliente se realizará el taller Protocolos de Servicio al Usuario para los colaboradores con enfoque en la Experiencia del Cliente y se están analizando, generando la respuesta y planes de acompañamiento al personal por el cual se presentan quejas por mala atención, para mejorar la prestación del servicio. Adicionalmente se encuentra en el desarrollo del proyecto Punto Unificado para la centralización de la atención presencial en la sede Neiva.</a:t>
                      </a:r>
                      <a:endParaRPr lang="es-ES" sz="1200" b="0" i="0" u="none" strike="noStrike" dirty="0">
                        <a:solidFill>
                          <a:srgbClr val="000000"/>
                        </a:solidFill>
                        <a:effectLst/>
                        <a:latin typeface="Arial" panose="020B0604020202020204" pitchFamily="34" charset="0"/>
                      </a:endParaRPr>
                    </a:p>
                  </a:txBody>
                  <a:tcPr marL="6012" marR="6012" marT="6012" marB="0" anchor="ctr">
                    <a:solidFill>
                      <a:schemeClr val="bg1"/>
                    </a:solidFill>
                  </a:tcPr>
                </a:tc>
                <a:tc>
                  <a:txBody>
                    <a:bodyPr/>
                    <a:lstStyle/>
                    <a:p>
                      <a:pPr algn="ctr" fontAlgn="ctr"/>
                      <a:r>
                        <a:rPr lang="es-419" sz="1200" u="none" strike="noStrike" dirty="0">
                          <a:effectLst/>
                        </a:rPr>
                        <a:t> </a:t>
                      </a:r>
                      <a:endParaRPr lang="es-419" sz="1200" b="0" i="0" u="none" strike="noStrike" dirty="0">
                        <a:solidFill>
                          <a:srgbClr val="000000"/>
                        </a:solidFill>
                        <a:effectLst/>
                        <a:latin typeface="Arial" panose="020B0604020202020204" pitchFamily="34" charset="0"/>
                      </a:endParaRPr>
                    </a:p>
                  </a:txBody>
                  <a:tcPr marL="6012" marR="6012" marT="6012" marB="0" anchor="ctr">
                    <a:solidFill>
                      <a:schemeClr val="bg1"/>
                    </a:solidFill>
                  </a:tcPr>
                </a:tc>
                <a:tc>
                  <a:txBody>
                    <a:bodyPr/>
                    <a:lstStyle/>
                    <a:p>
                      <a:pPr algn="ctr" fontAlgn="ctr"/>
                      <a:endParaRPr lang="es-419" sz="1200" b="0" i="0" u="none" strike="noStrike" dirty="0">
                        <a:solidFill>
                          <a:srgbClr val="000000"/>
                        </a:solidFill>
                        <a:effectLst/>
                        <a:latin typeface="Arial" panose="020B0604020202020204" pitchFamily="34" charset="0"/>
                      </a:endParaRPr>
                    </a:p>
                  </a:txBody>
                  <a:tcPr marL="6012" marR="6012" marT="6012" marB="0" anchor="ctr">
                    <a:solidFill>
                      <a:schemeClr val="bg1"/>
                    </a:solidFill>
                  </a:tcPr>
                </a:tc>
                <a:extLst>
                  <a:ext uri="{0D108BD9-81ED-4DB2-BD59-A6C34878D82A}">
                    <a16:rowId xmlns:a16="http://schemas.microsoft.com/office/drawing/2014/main" val="2430053808"/>
                  </a:ext>
                </a:extLst>
              </a:tr>
              <a:tr h="909242">
                <a:tc>
                  <a:txBody>
                    <a:bodyPr/>
                    <a:lstStyle/>
                    <a:p>
                      <a:pPr algn="just" fontAlgn="ctr"/>
                      <a:r>
                        <a:rPr lang="es-419" sz="1200" u="none" strike="noStrike" dirty="0">
                          <a:effectLst/>
                        </a:rPr>
                        <a:t>4.2. Canal telefónico</a:t>
                      </a:r>
                      <a:endParaRPr lang="es-419" sz="1200" b="1" i="0" u="none" strike="noStrike" dirty="0">
                        <a:solidFill>
                          <a:srgbClr val="000000"/>
                        </a:solidFill>
                        <a:effectLst/>
                        <a:latin typeface="Arial" panose="020B0604020202020204" pitchFamily="34" charset="0"/>
                      </a:endParaRPr>
                    </a:p>
                  </a:txBody>
                  <a:tcPr marL="6012" marR="6012" marT="6012" marB="0" anchor="ctr">
                    <a:solidFill>
                      <a:schemeClr val="bg1"/>
                    </a:solidFill>
                  </a:tcPr>
                </a:tc>
                <a:tc>
                  <a:txBody>
                    <a:bodyPr/>
                    <a:lstStyle/>
                    <a:p>
                      <a:pPr algn="just" fontAlgn="ctr"/>
                      <a:r>
                        <a:rPr lang="es-ES" sz="1200" u="none" strike="noStrike" dirty="0">
                          <a:effectLst/>
                        </a:rPr>
                        <a:t>Accesibilidad a los medios de comunicación y tramites de PQRSF</a:t>
                      </a:r>
                      <a:endParaRPr lang="es-ES" sz="1200" b="1" i="0" u="none" strike="noStrike" dirty="0">
                        <a:solidFill>
                          <a:srgbClr val="000000"/>
                        </a:solidFill>
                        <a:effectLst/>
                        <a:latin typeface="Arial" panose="020B0604020202020204" pitchFamily="34" charset="0"/>
                      </a:endParaRPr>
                    </a:p>
                  </a:txBody>
                  <a:tcPr marL="6012" marR="6012" marT="6012" marB="0" anchor="ctr">
                    <a:solidFill>
                      <a:schemeClr val="bg1"/>
                    </a:solidFill>
                  </a:tcPr>
                </a:tc>
                <a:tc>
                  <a:txBody>
                    <a:bodyPr/>
                    <a:lstStyle/>
                    <a:p>
                      <a:pPr algn="ctr" fontAlgn="ctr"/>
                      <a:r>
                        <a:rPr lang="es-419" sz="1200" u="none" strike="noStrike" dirty="0">
                          <a:solidFill>
                            <a:schemeClr val="accent1"/>
                          </a:solidFill>
                          <a:effectLst/>
                        </a:rPr>
                        <a:t>95%</a:t>
                      </a:r>
                      <a:endParaRPr lang="es-419" sz="1200" b="0" i="0" u="none" strike="noStrike" dirty="0">
                        <a:solidFill>
                          <a:schemeClr val="accent1"/>
                        </a:solidFill>
                        <a:effectLst/>
                        <a:latin typeface="Arial" panose="020B0604020202020204" pitchFamily="34" charset="0"/>
                      </a:endParaRPr>
                    </a:p>
                  </a:txBody>
                  <a:tcPr marL="6012" marR="6012" marT="6012" marB="0" anchor="ctr">
                    <a:solidFill>
                      <a:schemeClr val="bg1"/>
                    </a:solidFill>
                  </a:tcPr>
                </a:tc>
                <a:tc>
                  <a:txBody>
                    <a:bodyPr/>
                    <a:lstStyle/>
                    <a:p>
                      <a:pPr algn="ctr" fontAlgn="ctr"/>
                      <a:r>
                        <a:rPr lang="es-419" sz="1200" u="none" strike="noStrike" dirty="0">
                          <a:solidFill>
                            <a:schemeClr val="accent1"/>
                          </a:solidFill>
                          <a:effectLst/>
                        </a:rPr>
                        <a:t>80%</a:t>
                      </a:r>
                      <a:endParaRPr lang="es-419" sz="1200" b="0" i="0" u="none" strike="noStrike" dirty="0">
                        <a:solidFill>
                          <a:schemeClr val="accent1"/>
                        </a:solidFill>
                        <a:effectLst/>
                        <a:latin typeface="Arial" panose="020B0604020202020204" pitchFamily="34" charset="0"/>
                      </a:endParaRPr>
                    </a:p>
                  </a:txBody>
                  <a:tcPr marL="6012" marR="6012" marT="6012"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6012" marR="6012" marT="6012" marB="0" anchor="ctr">
                    <a:solidFill>
                      <a:schemeClr val="bg1"/>
                    </a:solidFill>
                  </a:tcPr>
                </a:tc>
                <a:tc>
                  <a:txBody>
                    <a:bodyPr/>
                    <a:lstStyle/>
                    <a:p>
                      <a:pPr algn="ctr" fontAlgn="ctr"/>
                      <a:r>
                        <a:rPr lang="es-419" sz="1200" u="none" strike="noStrike" dirty="0">
                          <a:effectLst/>
                        </a:rPr>
                        <a:t>100% </a:t>
                      </a:r>
                      <a:endParaRPr lang="es-419" sz="1200" b="0" i="0" u="none" strike="noStrike" dirty="0">
                        <a:solidFill>
                          <a:srgbClr val="000000"/>
                        </a:solidFill>
                        <a:effectLst/>
                        <a:latin typeface="Arial" panose="020B0604020202020204" pitchFamily="34" charset="0"/>
                      </a:endParaRPr>
                    </a:p>
                  </a:txBody>
                  <a:tcPr marL="6012" marR="6012" marT="6012" marB="0" anchor="ctr">
                    <a:solidFill>
                      <a:schemeClr val="bg1"/>
                    </a:solidFill>
                  </a:tcPr>
                </a:tc>
                <a:extLst>
                  <a:ext uri="{0D108BD9-81ED-4DB2-BD59-A6C34878D82A}">
                    <a16:rowId xmlns:a16="http://schemas.microsoft.com/office/drawing/2014/main" val="843348419"/>
                  </a:ext>
                </a:extLst>
              </a:tr>
              <a:tr h="1319294">
                <a:tc>
                  <a:txBody>
                    <a:bodyPr/>
                    <a:lstStyle/>
                    <a:p>
                      <a:pPr algn="just" fontAlgn="ctr"/>
                      <a:endParaRPr lang="es-419" sz="1200" b="1" i="0" u="none" strike="noStrike" dirty="0">
                        <a:solidFill>
                          <a:srgbClr val="000000"/>
                        </a:solidFill>
                        <a:effectLst/>
                        <a:latin typeface="Arial" panose="020B0604020202020204" pitchFamily="34" charset="0"/>
                      </a:endParaRPr>
                    </a:p>
                  </a:txBody>
                  <a:tcPr marL="6012" marR="6012" marT="6012" marB="0" anchor="ctr">
                    <a:solidFill>
                      <a:schemeClr val="bg1"/>
                    </a:solidFill>
                  </a:tcPr>
                </a:tc>
                <a:tc>
                  <a:txBody>
                    <a:bodyPr/>
                    <a:lstStyle/>
                    <a:p>
                      <a:pPr algn="just" fontAlgn="ctr"/>
                      <a:r>
                        <a:rPr lang="es-419" sz="1200" u="none" strike="noStrike" dirty="0">
                          <a:effectLst/>
                        </a:rPr>
                        <a:t> </a:t>
                      </a:r>
                      <a:endParaRPr lang="es-419" sz="1200" b="1" i="0" u="none" strike="noStrike" dirty="0">
                        <a:solidFill>
                          <a:srgbClr val="000000"/>
                        </a:solidFill>
                        <a:effectLst/>
                        <a:latin typeface="Arial" panose="020B0604020202020204" pitchFamily="34" charset="0"/>
                      </a:endParaRPr>
                    </a:p>
                  </a:txBody>
                  <a:tcPr marL="6012" marR="6012" marT="6012" marB="0" anchor="ctr">
                    <a:solidFill>
                      <a:schemeClr val="bg1"/>
                    </a:solidFill>
                  </a:tcPr>
                </a:tc>
                <a:tc>
                  <a:txBody>
                    <a:bodyPr/>
                    <a:lstStyle/>
                    <a:p>
                      <a:pPr algn="just" fontAlgn="ctr"/>
                      <a:r>
                        <a:rPr lang="es-ES" sz="1200" u="none" strike="noStrike" dirty="0">
                          <a:effectLst/>
                        </a:rPr>
                        <a:t>La Caja se encuentra en el proceso de un nuevo sistema de telefonía fija.</a:t>
                      </a:r>
                      <a:endParaRPr lang="es-ES" sz="1200" b="0" i="0" u="none" strike="noStrike" dirty="0">
                        <a:solidFill>
                          <a:srgbClr val="000000"/>
                        </a:solidFill>
                        <a:effectLst/>
                        <a:latin typeface="Arial" panose="020B0604020202020204" pitchFamily="34" charset="0"/>
                      </a:endParaRPr>
                    </a:p>
                  </a:txBody>
                  <a:tcPr marL="6012" marR="6012" marT="6012" marB="0" anchor="ctr">
                    <a:solidFill>
                      <a:schemeClr val="bg1"/>
                    </a:solidFill>
                  </a:tcPr>
                </a:tc>
                <a:tc>
                  <a:txBody>
                    <a:bodyPr/>
                    <a:lstStyle/>
                    <a:p>
                      <a:pPr algn="just" fontAlgn="ctr"/>
                      <a:endParaRPr lang="es-ES" sz="1200" u="none" strike="noStrike" dirty="0">
                        <a:effectLst/>
                      </a:endParaRPr>
                    </a:p>
                    <a:p>
                      <a:pPr algn="just" fontAlgn="ctr"/>
                      <a:r>
                        <a:rPr lang="es-ES" sz="1200" u="none" strike="noStrike" dirty="0">
                          <a:effectLst/>
                        </a:rPr>
                        <a:t>Se está fortaleciendo el Call Center con la implementación de la plataforma Wise CX, capacitaciones permanentes, autorización y/o validación del titular; y se realizan seguimientos internos para identificar mejoras. </a:t>
                      </a:r>
                      <a:endParaRPr lang="es-ES" sz="1200" b="0" i="0" u="none" strike="noStrike" dirty="0">
                        <a:solidFill>
                          <a:srgbClr val="000000"/>
                        </a:solidFill>
                        <a:effectLst/>
                        <a:latin typeface="Arial" panose="020B0604020202020204" pitchFamily="34" charset="0"/>
                      </a:endParaRPr>
                    </a:p>
                  </a:txBody>
                  <a:tcPr marL="6012" marR="6012" marT="6012" marB="0" anchor="ctr">
                    <a:solidFill>
                      <a:schemeClr val="bg1"/>
                    </a:solidFill>
                  </a:tcPr>
                </a:tc>
                <a:tc>
                  <a:txBody>
                    <a:bodyPr/>
                    <a:lstStyle/>
                    <a:p>
                      <a:pPr algn="ctr" fontAlgn="ctr"/>
                      <a:r>
                        <a:rPr lang="es-419" sz="1200" u="none" strike="noStrike" dirty="0">
                          <a:effectLst/>
                        </a:rPr>
                        <a:t> </a:t>
                      </a:r>
                      <a:endParaRPr lang="es-419" sz="1200" b="0" i="0" u="none" strike="noStrike" dirty="0">
                        <a:solidFill>
                          <a:srgbClr val="000000"/>
                        </a:solidFill>
                        <a:effectLst/>
                        <a:latin typeface="Arial" panose="020B0604020202020204" pitchFamily="34" charset="0"/>
                      </a:endParaRPr>
                    </a:p>
                  </a:txBody>
                  <a:tcPr marL="6012" marR="6012" marT="6012" marB="0" anchor="ctr">
                    <a:solidFill>
                      <a:schemeClr val="bg1"/>
                    </a:solidFill>
                  </a:tcPr>
                </a:tc>
                <a:tc>
                  <a:txBody>
                    <a:bodyPr/>
                    <a:lstStyle/>
                    <a:p>
                      <a:pPr algn="ctr" fontAlgn="ctr"/>
                      <a:r>
                        <a:rPr lang="es-419" sz="1200" u="none" strike="noStrike" dirty="0">
                          <a:effectLst/>
                        </a:rPr>
                        <a:t> </a:t>
                      </a:r>
                      <a:endParaRPr lang="es-419" sz="1200" b="0" i="0" u="none" strike="noStrike" dirty="0">
                        <a:solidFill>
                          <a:srgbClr val="000000"/>
                        </a:solidFill>
                        <a:effectLst/>
                        <a:latin typeface="Arial" panose="020B0604020202020204" pitchFamily="34" charset="0"/>
                      </a:endParaRPr>
                    </a:p>
                  </a:txBody>
                  <a:tcPr marL="6012" marR="6012" marT="6012" marB="0" anchor="ctr">
                    <a:solidFill>
                      <a:schemeClr val="bg1"/>
                    </a:solidFill>
                  </a:tcPr>
                </a:tc>
                <a:extLst>
                  <a:ext uri="{0D108BD9-81ED-4DB2-BD59-A6C34878D82A}">
                    <a16:rowId xmlns:a16="http://schemas.microsoft.com/office/drawing/2014/main" val="4212127312"/>
                  </a:ext>
                </a:extLst>
              </a:tr>
            </a:tbl>
          </a:graphicData>
        </a:graphic>
      </p:graphicFrame>
    </p:spTree>
    <p:extLst>
      <p:ext uri="{BB962C8B-B14F-4D97-AF65-F5344CB8AC3E}">
        <p14:creationId xmlns:p14="http://schemas.microsoft.com/office/powerpoint/2010/main" val="2335566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pic>
        <p:nvPicPr>
          <p:cNvPr id="91" name="Google Shape;91;g1dee818c1e5_0_2"/>
          <p:cNvPicPr preferRelativeResize="0"/>
          <p:nvPr/>
        </p:nvPicPr>
        <p:blipFill rotWithShape="1">
          <a:blip r:embed="rId3">
            <a:alphaModFix/>
          </a:blip>
          <a:srcRect/>
          <a:stretch/>
        </p:blipFill>
        <p:spPr>
          <a:xfrm>
            <a:off x="0" y="0"/>
            <a:ext cx="11879248" cy="7198251"/>
          </a:xfrm>
          <a:prstGeom prst="rect">
            <a:avLst/>
          </a:prstGeom>
          <a:noFill/>
          <a:ln>
            <a:noFill/>
          </a:ln>
        </p:spPr>
      </p:pic>
      <p:graphicFrame>
        <p:nvGraphicFramePr>
          <p:cNvPr id="3" name="Tabla 2"/>
          <p:cNvGraphicFramePr>
            <a:graphicFrameLocks noGrp="1"/>
          </p:cNvGraphicFramePr>
          <p:nvPr>
            <p:extLst>
              <p:ext uri="{D42A27DB-BD31-4B8C-83A1-F6EECF244321}">
                <p14:modId xmlns:p14="http://schemas.microsoft.com/office/powerpoint/2010/main" val="265016936"/>
              </p:ext>
            </p:extLst>
          </p:nvPr>
        </p:nvGraphicFramePr>
        <p:xfrm>
          <a:off x="548209" y="1268560"/>
          <a:ext cx="10480429" cy="4480625"/>
        </p:xfrm>
        <a:graphic>
          <a:graphicData uri="http://schemas.openxmlformats.org/drawingml/2006/table">
            <a:tbl>
              <a:tblPr>
                <a:tableStyleId>{D7AC3CCA-C797-4891-BE02-D94E43425B78}</a:tableStyleId>
              </a:tblPr>
              <a:tblGrid>
                <a:gridCol w="1293880">
                  <a:extLst>
                    <a:ext uri="{9D8B030D-6E8A-4147-A177-3AD203B41FA5}">
                      <a16:colId xmlns:a16="http://schemas.microsoft.com/office/drawing/2014/main" val="3133897336"/>
                    </a:ext>
                  </a:extLst>
                </a:gridCol>
                <a:gridCol w="1449319">
                  <a:extLst>
                    <a:ext uri="{9D8B030D-6E8A-4147-A177-3AD203B41FA5}">
                      <a16:colId xmlns:a16="http://schemas.microsoft.com/office/drawing/2014/main" val="3168724234"/>
                    </a:ext>
                  </a:extLst>
                </a:gridCol>
                <a:gridCol w="1195754">
                  <a:extLst>
                    <a:ext uri="{9D8B030D-6E8A-4147-A177-3AD203B41FA5}">
                      <a16:colId xmlns:a16="http://schemas.microsoft.com/office/drawing/2014/main" val="3360890371"/>
                    </a:ext>
                  </a:extLst>
                </a:gridCol>
                <a:gridCol w="2895600">
                  <a:extLst>
                    <a:ext uri="{9D8B030D-6E8A-4147-A177-3AD203B41FA5}">
                      <a16:colId xmlns:a16="http://schemas.microsoft.com/office/drawing/2014/main" val="3237065336"/>
                    </a:ext>
                  </a:extLst>
                </a:gridCol>
                <a:gridCol w="1606062">
                  <a:extLst>
                    <a:ext uri="{9D8B030D-6E8A-4147-A177-3AD203B41FA5}">
                      <a16:colId xmlns:a16="http://schemas.microsoft.com/office/drawing/2014/main" val="2385766827"/>
                    </a:ext>
                  </a:extLst>
                </a:gridCol>
                <a:gridCol w="2039814">
                  <a:extLst>
                    <a:ext uri="{9D8B030D-6E8A-4147-A177-3AD203B41FA5}">
                      <a16:colId xmlns:a16="http://schemas.microsoft.com/office/drawing/2014/main" val="2028754261"/>
                    </a:ext>
                  </a:extLst>
                </a:gridCol>
              </a:tblGrid>
              <a:tr h="113747">
                <a:tc rowSpan="2">
                  <a:txBody>
                    <a:bodyPr/>
                    <a:lstStyle/>
                    <a:p>
                      <a:pPr algn="ctr" fontAlgn="ctr"/>
                      <a:r>
                        <a:rPr lang="es-419" sz="1200" b="1" u="none" strike="noStrike" dirty="0">
                          <a:solidFill>
                            <a:schemeClr val="bg1"/>
                          </a:solidFill>
                          <a:effectLst/>
                        </a:rPr>
                        <a:t>Numeral de la Circular</a:t>
                      </a:r>
                      <a:endParaRPr lang="es-419" sz="1200" b="1" i="0" u="none" strike="noStrike" dirty="0">
                        <a:solidFill>
                          <a:schemeClr val="bg1"/>
                        </a:solidFill>
                        <a:effectLst/>
                        <a:latin typeface="Arial" panose="020B0604020202020204" pitchFamily="34" charset="0"/>
                      </a:endParaRPr>
                    </a:p>
                  </a:txBody>
                  <a:tcPr marL="5433" marR="5433" marT="5433" marB="0" anchor="ctr">
                    <a:solidFill>
                      <a:schemeClr val="tx1">
                        <a:lumMod val="50000"/>
                        <a:lumOff val="50000"/>
                      </a:schemeClr>
                    </a:solidFill>
                  </a:tcPr>
                </a:tc>
                <a:tc rowSpan="2">
                  <a:txBody>
                    <a:bodyPr/>
                    <a:lstStyle/>
                    <a:p>
                      <a:pPr algn="ctr" fontAlgn="ctr"/>
                      <a:r>
                        <a:rPr lang="es-419" sz="1200" b="1" u="none" strike="noStrike" dirty="0">
                          <a:solidFill>
                            <a:schemeClr val="bg1"/>
                          </a:solidFill>
                          <a:effectLst/>
                        </a:rPr>
                        <a:t>Subtemas</a:t>
                      </a:r>
                      <a:endParaRPr lang="es-419" sz="1200" b="1" i="0" u="none" strike="noStrike" dirty="0">
                        <a:solidFill>
                          <a:schemeClr val="bg1"/>
                        </a:solidFill>
                        <a:effectLst/>
                        <a:latin typeface="Arial" panose="020B0604020202020204" pitchFamily="34" charset="0"/>
                      </a:endParaRPr>
                    </a:p>
                  </a:txBody>
                  <a:tcPr marL="5433" marR="5433" marT="5433" marB="0" anchor="ctr">
                    <a:solidFill>
                      <a:schemeClr val="tx1">
                        <a:lumMod val="50000"/>
                        <a:lumOff val="50000"/>
                      </a:schemeClr>
                    </a:solidFill>
                  </a:tcPr>
                </a:tc>
                <a:tc gridSpan="4">
                  <a:txBody>
                    <a:bodyPr/>
                    <a:lstStyle/>
                    <a:p>
                      <a:pPr algn="ctr" fontAlgn="ctr"/>
                      <a:r>
                        <a:rPr lang="es-419" sz="1200" b="1" u="none" strike="noStrike" dirty="0">
                          <a:solidFill>
                            <a:schemeClr val="bg1"/>
                          </a:solidFill>
                          <a:effectLst/>
                        </a:rPr>
                        <a:t>% Avance a abril de 2024</a:t>
                      </a:r>
                      <a:endParaRPr lang="es-419" sz="1200" b="1" i="0" u="none" strike="noStrike" dirty="0">
                        <a:solidFill>
                          <a:schemeClr val="bg1"/>
                        </a:solidFill>
                        <a:effectLst/>
                        <a:latin typeface="Arial" panose="020B0604020202020204" pitchFamily="34" charset="0"/>
                      </a:endParaRPr>
                    </a:p>
                  </a:txBody>
                  <a:tcPr marL="5433" marR="5433" marT="5433" marB="0" anchor="ctr">
                    <a:solidFill>
                      <a:schemeClr val="tx1">
                        <a:lumMod val="50000"/>
                        <a:lumOff val="50000"/>
                      </a:schemeClr>
                    </a:solidFill>
                  </a:tcPr>
                </a:tc>
                <a:tc hMerge="1">
                  <a:txBody>
                    <a:bodyPr/>
                    <a:lstStyle/>
                    <a:p>
                      <a:endParaRPr lang="es-419"/>
                    </a:p>
                  </a:txBody>
                  <a:tcPr/>
                </a:tc>
                <a:tc hMerge="1">
                  <a:txBody>
                    <a:bodyPr/>
                    <a:lstStyle/>
                    <a:p>
                      <a:endParaRPr lang="es-419"/>
                    </a:p>
                  </a:txBody>
                  <a:tcPr/>
                </a:tc>
                <a:tc hMerge="1">
                  <a:txBody>
                    <a:bodyPr/>
                    <a:lstStyle/>
                    <a:p>
                      <a:endParaRPr lang="es-419"/>
                    </a:p>
                  </a:txBody>
                  <a:tcPr/>
                </a:tc>
                <a:extLst>
                  <a:ext uri="{0D108BD9-81ED-4DB2-BD59-A6C34878D82A}">
                    <a16:rowId xmlns:a16="http://schemas.microsoft.com/office/drawing/2014/main" val="3996514315"/>
                  </a:ext>
                </a:extLst>
              </a:tr>
              <a:tr h="213274">
                <a:tc vMerge="1">
                  <a:txBody>
                    <a:bodyPr/>
                    <a:lstStyle/>
                    <a:p>
                      <a:endParaRPr lang="es-419"/>
                    </a:p>
                  </a:txBody>
                  <a:tcPr/>
                </a:tc>
                <a:tc vMerge="1">
                  <a:txBody>
                    <a:bodyPr/>
                    <a:lstStyle/>
                    <a:p>
                      <a:endParaRPr lang="es-419"/>
                    </a:p>
                  </a:txBody>
                  <a:tcPr/>
                </a:tc>
                <a:tc>
                  <a:txBody>
                    <a:bodyPr/>
                    <a:lstStyle/>
                    <a:p>
                      <a:pPr algn="ctr" fontAlgn="ctr"/>
                      <a:r>
                        <a:rPr lang="es-419" sz="1200" b="1" u="none" strike="noStrike" dirty="0">
                          <a:solidFill>
                            <a:schemeClr val="bg1"/>
                          </a:solidFill>
                          <a:effectLst/>
                        </a:rPr>
                        <a:t>Comfenalco Tolima</a:t>
                      </a:r>
                      <a:endParaRPr lang="es-419" sz="1200" b="1" i="0" u="none" strike="noStrike" dirty="0">
                        <a:solidFill>
                          <a:schemeClr val="bg1"/>
                        </a:solidFill>
                        <a:effectLst/>
                        <a:latin typeface="Arial" panose="020B0604020202020204" pitchFamily="34" charset="0"/>
                      </a:endParaRPr>
                    </a:p>
                  </a:txBody>
                  <a:tcPr marL="5433" marR="5433" marT="5433"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Comfamiliar Huila</a:t>
                      </a:r>
                      <a:endParaRPr lang="es-419" sz="1200" b="1" i="0" u="none" strike="noStrike" dirty="0">
                        <a:solidFill>
                          <a:schemeClr val="bg1"/>
                        </a:solidFill>
                        <a:effectLst/>
                        <a:latin typeface="Arial" panose="020B0604020202020204" pitchFamily="34" charset="0"/>
                      </a:endParaRPr>
                    </a:p>
                  </a:txBody>
                  <a:tcPr marL="5433" marR="5433" marT="5433"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Cafasur</a:t>
                      </a:r>
                      <a:endParaRPr lang="es-419" sz="1200" b="1" i="0" u="none" strike="noStrike" dirty="0">
                        <a:solidFill>
                          <a:schemeClr val="bg1"/>
                        </a:solidFill>
                        <a:effectLst/>
                        <a:latin typeface="Arial" panose="020B0604020202020204" pitchFamily="34" charset="0"/>
                      </a:endParaRPr>
                    </a:p>
                  </a:txBody>
                  <a:tcPr marL="5433" marR="5433" marT="5433" marB="0" anchor="ctr">
                    <a:solidFill>
                      <a:schemeClr val="tx1">
                        <a:lumMod val="50000"/>
                        <a:lumOff val="50000"/>
                      </a:schemeClr>
                    </a:solidFill>
                  </a:tcPr>
                </a:tc>
                <a:tc>
                  <a:txBody>
                    <a:bodyPr/>
                    <a:lstStyle/>
                    <a:p>
                      <a:pPr algn="ctr" fontAlgn="ctr"/>
                      <a:r>
                        <a:rPr lang="es-419" sz="1200" b="1" u="none" strike="noStrike" dirty="0">
                          <a:solidFill>
                            <a:schemeClr val="bg1"/>
                          </a:solidFill>
                          <a:effectLst/>
                        </a:rPr>
                        <a:t>Comfatolima</a:t>
                      </a:r>
                      <a:endParaRPr lang="es-419" sz="1200" b="1" i="0" u="none" strike="noStrike" dirty="0">
                        <a:solidFill>
                          <a:schemeClr val="bg1"/>
                        </a:solidFill>
                        <a:effectLst/>
                        <a:latin typeface="Arial" panose="020B0604020202020204" pitchFamily="34" charset="0"/>
                      </a:endParaRPr>
                    </a:p>
                  </a:txBody>
                  <a:tcPr marL="5433" marR="5433" marT="5433" marB="0" anchor="ctr">
                    <a:solidFill>
                      <a:schemeClr val="tx1">
                        <a:lumMod val="50000"/>
                        <a:lumOff val="50000"/>
                      </a:schemeClr>
                    </a:solidFill>
                  </a:tcPr>
                </a:tc>
                <a:extLst>
                  <a:ext uri="{0D108BD9-81ED-4DB2-BD59-A6C34878D82A}">
                    <a16:rowId xmlns:a16="http://schemas.microsoft.com/office/drawing/2014/main" val="3882983403"/>
                  </a:ext>
                </a:extLst>
              </a:tr>
              <a:tr h="853094">
                <a:tc>
                  <a:txBody>
                    <a:bodyPr/>
                    <a:lstStyle/>
                    <a:p>
                      <a:pPr algn="just" fontAlgn="ctr"/>
                      <a:r>
                        <a:rPr lang="es-419" sz="1200" u="none" strike="noStrike" dirty="0">
                          <a:effectLst/>
                        </a:rPr>
                        <a:t>4.3 Línea Gratuita</a:t>
                      </a:r>
                      <a:endParaRPr lang="es-419" sz="1200" b="1" i="0" u="none" strike="noStrike" dirty="0">
                        <a:solidFill>
                          <a:srgbClr val="000000"/>
                        </a:solidFill>
                        <a:effectLst/>
                        <a:latin typeface="Arial" panose="020B0604020202020204" pitchFamily="34" charset="0"/>
                      </a:endParaRPr>
                    </a:p>
                  </a:txBody>
                  <a:tcPr marL="5433" marR="5433" marT="5433" marB="0" anchor="ctr">
                    <a:solidFill>
                      <a:schemeClr val="bg1"/>
                    </a:solidFill>
                  </a:tcPr>
                </a:tc>
                <a:tc>
                  <a:txBody>
                    <a:bodyPr/>
                    <a:lstStyle/>
                    <a:p>
                      <a:pPr algn="just" fontAlgn="ctr"/>
                      <a:r>
                        <a:rPr lang="es-ES" sz="1200" u="none" strike="noStrike" dirty="0">
                          <a:effectLst/>
                        </a:rPr>
                        <a:t>Accesibilidad a los medios de comunicación y tramites de PQRSF</a:t>
                      </a:r>
                      <a:endParaRPr lang="es-ES" sz="1200" b="1" i="0" u="none" strike="noStrike" dirty="0">
                        <a:solidFill>
                          <a:srgbClr val="000000"/>
                        </a:solidFill>
                        <a:effectLst/>
                        <a:latin typeface="Arial" panose="020B0604020202020204" pitchFamily="34" charset="0"/>
                      </a:endParaRPr>
                    </a:p>
                  </a:txBody>
                  <a:tcPr marL="5433" marR="5433" marT="5433"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5433" marR="5433" marT="5433"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5433" marR="5433" marT="5433"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5433" marR="5433" marT="5433" marB="0" anchor="ctr">
                    <a:solidFill>
                      <a:schemeClr val="bg1"/>
                    </a:solidFill>
                  </a:tcPr>
                </a:tc>
                <a:tc>
                  <a:txBody>
                    <a:bodyPr/>
                    <a:lstStyle/>
                    <a:p>
                      <a:pPr algn="ctr" fontAlgn="ctr"/>
                      <a:r>
                        <a:rPr lang="es-419" sz="1200" u="none" strike="noStrike" dirty="0">
                          <a:effectLst/>
                        </a:rPr>
                        <a:t>100% </a:t>
                      </a:r>
                      <a:endParaRPr lang="es-419" sz="1200" b="0" i="0" u="none" strike="noStrike" dirty="0">
                        <a:solidFill>
                          <a:srgbClr val="000000"/>
                        </a:solidFill>
                        <a:effectLst/>
                        <a:latin typeface="Arial" panose="020B0604020202020204" pitchFamily="34" charset="0"/>
                      </a:endParaRPr>
                    </a:p>
                  </a:txBody>
                  <a:tcPr marL="5433" marR="5433" marT="5433" marB="0" anchor="ctr">
                    <a:solidFill>
                      <a:schemeClr val="bg1"/>
                    </a:solidFill>
                  </a:tcPr>
                </a:tc>
                <a:extLst>
                  <a:ext uri="{0D108BD9-81ED-4DB2-BD59-A6C34878D82A}">
                    <a16:rowId xmlns:a16="http://schemas.microsoft.com/office/drawing/2014/main" val="1926803218"/>
                  </a:ext>
                </a:extLst>
              </a:tr>
              <a:tr h="853094">
                <a:tc>
                  <a:txBody>
                    <a:bodyPr/>
                    <a:lstStyle/>
                    <a:p>
                      <a:pPr algn="just" fontAlgn="ctr"/>
                      <a:r>
                        <a:rPr lang="es-419" sz="1200" u="none" strike="noStrike" dirty="0">
                          <a:effectLst/>
                        </a:rPr>
                        <a:t>4.4 Buzones</a:t>
                      </a:r>
                      <a:endParaRPr lang="es-419" sz="1200" b="1" i="0" u="none" strike="noStrike" dirty="0">
                        <a:solidFill>
                          <a:srgbClr val="000000"/>
                        </a:solidFill>
                        <a:effectLst/>
                        <a:latin typeface="Arial" panose="020B0604020202020204" pitchFamily="34" charset="0"/>
                      </a:endParaRPr>
                    </a:p>
                  </a:txBody>
                  <a:tcPr marL="5433" marR="5433" marT="5433" marB="0" anchor="ctr">
                    <a:solidFill>
                      <a:schemeClr val="bg1"/>
                    </a:solidFill>
                  </a:tcPr>
                </a:tc>
                <a:tc>
                  <a:txBody>
                    <a:bodyPr/>
                    <a:lstStyle/>
                    <a:p>
                      <a:pPr algn="just" fontAlgn="ctr"/>
                      <a:r>
                        <a:rPr lang="es-ES" sz="1200" u="none" strike="noStrike" dirty="0">
                          <a:effectLst/>
                        </a:rPr>
                        <a:t>Accesibilidad a los medios de comunicación y tramites de PQRSF</a:t>
                      </a:r>
                      <a:endParaRPr lang="es-ES" sz="1200" b="1" i="0" u="none" strike="noStrike" dirty="0">
                        <a:solidFill>
                          <a:srgbClr val="000000"/>
                        </a:solidFill>
                        <a:effectLst/>
                        <a:latin typeface="Arial" panose="020B0604020202020204" pitchFamily="34" charset="0"/>
                      </a:endParaRPr>
                    </a:p>
                  </a:txBody>
                  <a:tcPr marL="5433" marR="5433" marT="5433"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5433" marR="5433" marT="5433" marB="0" anchor="c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
                          <a:srgbClr val="000000"/>
                        </a:buClr>
                        <a:buSzTx/>
                        <a:buFont typeface="Arial"/>
                        <a:buNone/>
                        <a:tabLst/>
                        <a:defRPr/>
                      </a:pP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p>
                      <a:pPr algn="ctr" fontAlgn="ctr"/>
                      <a:endParaRPr lang="es-419" sz="1200" b="0" i="0" u="none" strike="noStrike" dirty="0">
                        <a:solidFill>
                          <a:schemeClr val="accent1"/>
                        </a:solidFill>
                        <a:effectLst/>
                        <a:latin typeface="Arial" panose="020B0604020202020204" pitchFamily="34" charset="0"/>
                      </a:endParaRPr>
                    </a:p>
                  </a:txBody>
                  <a:tcPr marL="5433" marR="5433" marT="5433"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5433" marR="5433" marT="5433" marB="0" anchor="ctr">
                    <a:solidFill>
                      <a:schemeClr val="bg1"/>
                    </a:solidFill>
                  </a:tcPr>
                </a:tc>
                <a:tc>
                  <a:txBody>
                    <a:bodyPr/>
                    <a:lstStyle/>
                    <a:p>
                      <a:pPr algn="ctr" fontAlgn="ctr"/>
                      <a:r>
                        <a:rPr lang="es-419" sz="1200" u="none" strike="noStrike" dirty="0">
                          <a:effectLst/>
                        </a:rPr>
                        <a:t>100% </a:t>
                      </a:r>
                      <a:endParaRPr lang="es-419" sz="1200" b="0" i="0" u="none" strike="noStrike" dirty="0">
                        <a:solidFill>
                          <a:srgbClr val="000000"/>
                        </a:solidFill>
                        <a:effectLst/>
                        <a:latin typeface="Arial" panose="020B0604020202020204" pitchFamily="34" charset="0"/>
                      </a:endParaRPr>
                    </a:p>
                  </a:txBody>
                  <a:tcPr marL="5433" marR="5433" marT="5433" marB="0" anchor="ctr">
                    <a:solidFill>
                      <a:schemeClr val="bg1"/>
                    </a:solidFill>
                  </a:tcPr>
                </a:tc>
                <a:extLst>
                  <a:ext uri="{0D108BD9-81ED-4DB2-BD59-A6C34878D82A}">
                    <a16:rowId xmlns:a16="http://schemas.microsoft.com/office/drawing/2014/main" val="2066757485"/>
                  </a:ext>
                </a:extLst>
              </a:tr>
              <a:tr h="746458">
                <a:tc>
                  <a:txBody>
                    <a:bodyPr/>
                    <a:lstStyle/>
                    <a:p>
                      <a:pPr algn="just" fontAlgn="ctr"/>
                      <a:r>
                        <a:rPr lang="es-419" sz="1200" u="none" strike="noStrike" dirty="0">
                          <a:effectLst/>
                        </a:rPr>
                        <a:t>4.5.1 Correo Electrónico</a:t>
                      </a:r>
                      <a:endParaRPr lang="es-419" sz="1200" b="1" i="0" u="none" strike="noStrike" dirty="0">
                        <a:solidFill>
                          <a:srgbClr val="000000"/>
                        </a:solidFill>
                        <a:effectLst/>
                        <a:latin typeface="Arial" panose="020B0604020202020204" pitchFamily="34" charset="0"/>
                      </a:endParaRPr>
                    </a:p>
                  </a:txBody>
                  <a:tcPr marL="5433" marR="5433" marT="5433" marB="0" anchor="ctr">
                    <a:solidFill>
                      <a:schemeClr val="bg1"/>
                    </a:solidFill>
                  </a:tcPr>
                </a:tc>
                <a:tc>
                  <a:txBody>
                    <a:bodyPr/>
                    <a:lstStyle/>
                    <a:p>
                      <a:pPr algn="just" fontAlgn="ctr"/>
                      <a:r>
                        <a:rPr lang="es-ES" sz="1200" u="none" strike="noStrike" dirty="0">
                          <a:effectLst/>
                        </a:rPr>
                        <a:t>Accesibilidad a los medios de comunicación y tramites de PQRSF</a:t>
                      </a:r>
                      <a:endParaRPr lang="es-ES" sz="1200" b="1" i="0" u="none" strike="noStrike" dirty="0">
                        <a:solidFill>
                          <a:srgbClr val="000000"/>
                        </a:solidFill>
                        <a:effectLst/>
                        <a:latin typeface="Arial" panose="020B0604020202020204" pitchFamily="34" charset="0"/>
                      </a:endParaRPr>
                    </a:p>
                  </a:txBody>
                  <a:tcPr marL="5433" marR="5433" marT="5433"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5433" marR="5433" marT="5433" marB="0" anchor="ctr">
                    <a:solidFill>
                      <a:schemeClr val="bg1"/>
                    </a:solidFill>
                  </a:tcPr>
                </a:tc>
                <a:tc>
                  <a:txBody>
                    <a:bodyPr/>
                    <a:lstStyle/>
                    <a:p>
                      <a:pPr algn="ctr" fontAlgn="ctr"/>
                      <a:r>
                        <a:rPr lang="es-419" sz="1200" u="none" strike="noStrike" dirty="0">
                          <a:solidFill>
                            <a:schemeClr val="accent1"/>
                          </a:solidFill>
                          <a:effectLst/>
                        </a:rPr>
                        <a:t>80%</a:t>
                      </a:r>
                      <a:endParaRPr lang="es-419" sz="1200" b="0" i="0" u="none" strike="noStrike" dirty="0">
                        <a:solidFill>
                          <a:schemeClr val="accent1"/>
                        </a:solidFill>
                        <a:effectLst/>
                        <a:latin typeface="Arial" panose="020B0604020202020204" pitchFamily="34" charset="0"/>
                      </a:endParaRPr>
                    </a:p>
                  </a:txBody>
                  <a:tcPr marL="5433" marR="5433" marT="5433" marB="0" anchor="ctr">
                    <a:solidFill>
                      <a:schemeClr val="bg1"/>
                    </a:solidFill>
                  </a:tcPr>
                </a:tc>
                <a:tc>
                  <a:txBody>
                    <a:bodyPr/>
                    <a:lstStyle/>
                    <a:p>
                      <a:pPr algn="ctr" fontAlgn="ctr"/>
                      <a:r>
                        <a:rPr lang="es-419" sz="1200" u="none" strike="noStrike" dirty="0">
                          <a:effectLst/>
                        </a:rPr>
                        <a:t>100%</a:t>
                      </a:r>
                      <a:endParaRPr lang="es-419" sz="1200" b="0" i="0" u="none" strike="noStrike" dirty="0">
                        <a:solidFill>
                          <a:srgbClr val="000000"/>
                        </a:solidFill>
                        <a:effectLst/>
                        <a:latin typeface="Arial" panose="020B0604020202020204" pitchFamily="34" charset="0"/>
                      </a:endParaRPr>
                    </a:p>
                  </a:txBody>
                  <a:tcPr marL="5433" marR="5433" marT="5433" marB="0" anchor="ctr">
                    <a:solidFill>
                      <a:schemeClr val="bg1"/>
                    </a:solidFill>
                  </a:tcPr>
                </a:tc>
                <a:tc>
                  <a:txBody>
                    <a:bodyPr/>
                    <a:lstStyle/>
                    <a:p>
                      <a:pPr algn="ctr" fontAlgn="ctr"/>
                      <a:r>
                        <a:rPr lang="es-419" sz="1200" u="none" strike="noStrike" dirty="0">
                          <a:effectLst/>
                        </a:rPr>
                        <a:t>100% </a:t>
                      </a:r>
                      <a:endParaRPr lang="es-419" sz="1200" b="0" i="0" u="none" strike="noStrike" dirty="0">
                        <a:solidFill>
                          <a:srgbClr val="000000"/>
                        </a:solidFill>
                        <a:effectLst/>
                        <a:latin typeface="Arial" panose="020B0604020202020204" pitchFamily="34" charset="0"/>
                      </a:endParaRPr>
                    </a:p>
                  </a:txBody>
                  <a:tcPr marL="5433" marR="5433" marT="5433" marB="0" anchor="ctr">
                    <a:solidFill>
                      <a:schemeClr val="bg1"/>
                    </a:solidFill>
                  </a:tcPr>
                </a:tc>
                <a:extLst>
                  <a:ext uri="{0D108BD9-81ED-4DB2-BD59-A6C34878D82A}">
                    <a16:rowId xmlns:a16="http://schemas.microsoft.com/office/drawing/2014/main" val="1133691248"/>
                  </a:ext>
                </a:extLst>
              </a:tr>
              <a:tr h="1279642">
                <a:tc>
                  <a:txBody>
                    <a:bodyPr/>
                    <a:lstStyle/>
                    <a:p>
                      <a:pPr algn="l" fontAlgn="ctr"/>
                      <a:endParaRPr lang="es-419" sz="1200" b="1" i="0" u="none" strike="noStrike" dirty="0">
                        <a:solidFill>
                          <a:srgbClr val="000000"/>
                        </a:solidFill>
                        <a:effectLst/>
                        <a:latin typeface="Arial" panose="020B0604020202020204" pitchFamily="34" charset="0"/>
                      </a:endParaRPr>
                    </a:p>
                  </a:txBody>
                  <a:tcPr marL="5433" marR="5433" marT="5433" marB="0" anchor="ctr">
                    <a:solidFill>
                      <a:schemeClr val="bg1"/>
                    </a:solidFill>
                  </a:tcPr>
                </a:tc>
                <a:tc>
                  <a:txBody>
                    <a:bodyPr/>
                    <a:lstStyle/>
                    <a:p>
                      <a:pPr algn="ctr" fontAlgn="ctr"/>
                      <a:r>
                        <a:rPr lang="es-419" sz="1200" u="none" strike="noStrike" dirty="0">
                          <a:effectLst/>
                        </a:rPr>
                        <a:t> </a:t>
                      </a:r>
                      <a:endParaRPr lang="es-419" sz="1200" b="1" i="0" u="none" strike="noStrike" dirty="0">
                        <a:solidFill>
                          <a:srgbClr val="000000"/>
                        </a:solidFill>
                        <a:effectLst/>
                        <a:latin typeface="Arial" panose="020B0604020202020204" pitchFamily="34" charset="0"/>
                      </a:endParaRPr>
                    </a:p>
                  </a:txBody>
                  <a:tcPr marL="5433" marR="5433" marT="5433" marB="0" anchor="ctr">
                    <a:solidFill>
                      <a:schemeClr val="bg1"/>
                    </a:solidFill>
                  </a:tcPr>
                </a:tc>
                <a:tc>
                  <a:txBody>
                    <a:bodyPr/>
                    <a:lstStyle/>
                    <a:p>
                      <a:pPr algn="ctr" fontAlgn="ctr"/>
                      <a:endParaRPr lang="es-419" sz="1200" b="0" i="0" u="none" strike="noStrike" dirty="0">
                        <a:solidFill>
                          <a:srgbClr val="000000"/>
                        </a:solidFill>
                        <a:effectLst/>
                        <a:latin typeface="Arial" panose="020B0604020202020204" pitchFamily="34" charset="0"/>
                      </a:endParaRPr>
                    </a:p>
                  </a:txBody>
                  <a:tcPr marL="5433" marR="5433" marT="5433" marB="0" anchor="ctr">
                    <a:solidFill>
                      <a:schemeClr val="bg1"/>
                    </a:solidFill>
                  </a:tcPr>
                </a:tc>
                <a:tc>
                  <a:txBody>
                    <a:bodyPr/>
                    <a:lstStyle/>
                    <a:p>
                      <a:pPr algn="just" fontAlgn="ctr"/>
                      <a:endParaRPr lang="es-ES" sz="1200" u="none" strike="noStrike" dirty="0">
                        <a:effectLst/>
                      </a:endParaRPr>
                    </a:p>
                    <a:p>
                      <a:pPr algn="just" fontAlgn="ctr"/>
                      <a:r>
                        <a:rPr lang="es-ES" sz="1200" u="none" strike="noStrike" dirty="0">
                          <a:effectLst/>
                        </a:rPr>
                        <a:t>Para este año se creó un control interno para hacer seguimiento a la oportunidad en la respuesta diario y se analizan las tipologías recurrentes para identificación de mejoras del proceso Mercadeo Corporativo y/o encargados de los servicios.</a:t>
                      </a:r>
                      <a:endParaRPr lang="es-ES" sz="1200" b="0" i="0" u="none" strike="noStrike" dirty="0">
                        <a:solidFill>
                          <a:srgbClr val="000000"/>
                        </a:solidFill>
                        <a:effectLst/>
                        <a:latin typeface="Arial" panose="020B0604020202020204" pitchFamily="34" charset="0"/>
                      </a:endParaRPr>
                    </a:p>
                  </a:txBody>
                  <a:tcPr marL="5433" marR="5433" marT="5433" marB="0" anchor="ctr">
                    <a:solidFill>
                      <a:schemeClr val="bg1"/>
                    </a:solidFill>
                  </a:tcPr>
                </a:tc>
                <a:tc>
                  <a:txBody>
                    <a:bodyPr/>
                    <a:lstStyle/>
                    <a:p>
                      <a:pPr algn="ctr" fontAlgn="ctr"/>
                      <a:r>
                        <a:rPr lang="es-419" sz="1200" u="none" strike="noStrike" dirty="0">
                          <a:effectLst/>
                        </a:rPr>
                        <a:t> </a:t>
                      </a:r>
                      <a:endParaRPr lang="es-419" sz="1200" b="0" i="0" u="none" strike="noStrike" dirty="0">
                        <a:solidFill>
                          <a:srgbClr val="000000"/>
                        </a:solidFill>
                        <a:effectLst/>
                        <a:latin typeface="Arial" panose="020B0604020202020204" pitchFamily="34" charset="0"/>
                      </a:endParaRPr>
                    </a:p>
                  </a:txBody>
                  <a:tcPr marL="5433" marR="5433" marT="5433" marB="0" anchor="ctr">
                    <a:solidFill>
                      <a:schemeClr val="bg1"/>
                    </a:solidFill>
                  </a:tcPr>
                </a:tc>
                <a:tc>
                  <a:txBody>
                    <a:bodyPr/>
                    <a:lstStyle/>
                    <a:p>
                      <a:pPr algn="ctr" fontAlgn="ctr"/>
                      <a:r>
                        <a:rPr lang="es-419" sz="1200" u="none" strike="noStrike" dirty="0">
                          <a:effectLst/>
                        </a:rPr>
                        <a:t> </a:t>
                      </a:r>
                      <a:endParaRPr lang="es-419" sz="1200" b="0" i="0" u="none" strike="noStrike" dirty="0">
                        <a:solidFill>
                          <a:srgbClr val="000000"/>
                        </a:solidFill>
                        <a:effectLst/>
                        <a:latin typeface="Arial" panose="020B0604020202020204" pitchFamily="34" charset="0"/>
                      </a:endParaRPr>
                    </a:p>
                  </a:txBody>
                  <a:tcPr marL="5433" marR="5433" marT="5433" marB="0" anchor="ctr">
                    <a:solidFill>
                      <a:schemeClr val="bg1"/>
                    </a:solidFill>
                  </a:tcPr>
                </a:tc>
                <a:extLst>
                  <a:ext uri="{0D108BD9-81ED-4DB2-BD59-A6C34878D82A}">
                    <a16:rowId xmlns:a16="http://schemas.microsoft.com/office/drawing/2014/main" val="161586720"/>
                  </a:ext>
                </a:extLst>
              </a:tr>
            </a:tbl>
          </a:graphicData>
        </a:graphic>
      </p:graphicFrame>
    </p:spTree>
    <p:extLst>
      <p:ext uri="{BB962C8B-B14F-4D97-AF65-F5344CB8AC3E}">
        <p14:creationId xmlns:p14="http://schemas.microsoft.com/office/powerpoint/2010/main" val="3593779527"/>
      </p:ext>
    </p:extLst>
  </p:cSld>
  <p:clrMapOvr>
    <a:masterClrMapping/>
  </p:clrMapOvr>
</p:sld>
</file>

<file path=ppt/theme/theme1.xml><?xml version="1.0" encoding="utf-8"?>
<a:theme xmlns:a="http://schemas.openxmlformats.org/drawingml/2006/main" name="Tema de Office">
  <a:themeElements>
    <a:clrScheme name="Tema de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662</TotalTime>
  <Words>2572</Words>
  <Application>Microsoft Office PowerPoint</Application>
  <PresentationFormat>Personalizado</PresentationFormat>
  <Paragraphs>424</Paragraphs>
  <Slides>16</Slides>
  <Notes>16</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16</vt:i4>
      </vt:variant>
    </vt:vector>
  </HeadingPairs>
  <TitlesOfParts>
    <vt:vector size="20" baseType="lpstr">
      <vt:lpstr>Public Sans</vt:lpstr>
      <vt:lpstr>Calibri</vt:lpstr>
      <vt:lpstr>Arial</vt:lpstr>
      <vt:lpstr>Tema de Office</vt:lpstr>
      <vt:lpstr>I Informe de Zonas  COMTAC 2024 Huila y Tolima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Informe de Zonas 2023 Huila y Tolima</dc:title>
  <dc:creator>Microsoft Office User</dc:creator>
  <cp:lastModifiedBy>Daniel M</cp:lastModifiedBy>
  <cp:revision>152</cp:revision>
  <dcterms:created xsi:type="dcterms:W3CDTF">2023-03-11T18:20:02Z</dcterms:created>
  <dcterms:modified xsi:type="dcterms:W3CDTF">2024-05-24T15:54:04Z</dcterms:modified>
</cp:coreProperties>
</file>